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85" r:id="rId6"/>
    <p:sldId id="287" r:id="rId7"/>
    <p:sldId id="258" r:id="rId8"/>
    <p:sldId id="270" r:id="rId9"/>
    <p:sldId id="282" r:id="rId10"/>
    <p:sldId id="259" r:id="rId11"/>
    <p:sldId id="272" r:id="rId12"/>
    <p:sldId id="273" r:id="rId13"/>
    <p:sldId id="281" r:id="rId14"/>
    <p:sldId id="274" r:id="rId15"/>
    <p:sldId id="276" r:id="rId16"/>
    <p:sldId id="288" r:id="rId17"/>
    <p:sldId id="28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" initials="AV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8AA9D-E187-42D2-8575-831C19F0C1A5}" v="1" dt="2019-11-06T18:14:18.746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37" autoAdjust="0"/>
  </p:normalViewPr>
  <p:slideViewPr>
    <p:cSldViewPr snapToGrid="0">
      <p:cViewPr>
        <p:scale>
          <a:sx n="50" d="100"/>
          <a:sy n="50" d="100"/>
        </p:scale>
        <p:origin x="-86" y="7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0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Good Evening Mayor and Members of the City Council.</a:t>
            </a: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My name is Nicole Jules and I’m with Interwest Consulting Group.</a:t>
            </a:r>
          </a:p>
          <a:p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We’ve been retained to assist the City with updating its current policies, procedures and governing rules to address the rapidly evolving Wireless telecommunications environment.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I have over 25 years Professional Civil Engineering Experience of which 17 of those were with the City of Rancho Palos Verdes where I spent a huge amount of my time managing the deployment of wireless telecommunications throughout the City.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I worked closely with Electeds, Residents, Attorneys, Experts and Carriers, to develop an ordinance that complied with State and Federal laws, Local preference and Carrier deployment objectives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As outlined in the Agenda Bill, staff is seeking Council’s feedback regarding the approach as outlined this presentation.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LETS GET STARTED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5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handful of Federal &amp; State laws that govern the telecommunications industry, specifically the role that local agencies play when processing permits.</a:t>
            </a:r>
          </a:p>
          <a:p>
            <a:r>
              <a:rPr lang="en-US" dirty="0" smtClean="0"/>
              <a:t>While I’m certain your City Attorney has briefed you on these, I’ll go over their significance: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Federal Telecommunications Act of 1996 – </a:t>
            </a:r>
          </a:p>
          <a:p>
            <a:endParaRPr lang="en-US" dirty="0"/>
          </a:p>
          <a:p>
            <a:r>
              <a:rPr lang="en-US" dirty="0" smtClean="0"/>
              <a:t>California Public Utilities Code – </a:t>
            </a:r>
          </a:p>
          <a:p>
            <a:endParaRPr lang="en-US" dirty="0"/>
          </a:p>
          <a:p>
            <a:r>
              <a:rPr lang="en-US" dirty="0" smtClean="0"/>
              <a:t>Federal Communications Commission (FCC)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0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5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handful of Federal &amp; State laws that govern the telecommunications industry, specifically the role that local agencies play when processing permits.</a:t>
            </a:r>
          </a:p>
          <a:p>
            <a:r>
              <a:rPr lang="en-US" dirty="0" smtClean="0"/>
              <a:t>While I’m certain your City Attorney has briefed you on these, I’ll go over their significance: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Federal Telecommunications Act of 1996 – </a:t>
            </a:r>
          </a:p>
          <a:p>
            <a:endParaRPr lang="en-US" dirty="0"/>
          </a:p>
          <a:p>
            <a:r>
              <a:rPr lang="en-US" dirty="0" smtClean="0"/>
              <a:t>California Public Utilities Code – </a:t>
            </a:r>
          </a:p>
          <a:p>
            <a:endParaRPr lang="en-US" dirty="0"/>
          </a:p>
          <a:p>
            <a:r>
              <a:rPr lang="en-US" dirty="0" smtClean="0"/>
              <a:t>Federal Communications Commission (FCC)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5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4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9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8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6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0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0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466" y="558710"/>
            <a:ext cx="5780517" cy="2560320"/>
          </a:xfrm>
        </p:spPr>
        <p:txBody>
          <a:bodyPr/>
          <a:lstStyle/>
          <a:p>
            <a:r>
              <a:rPr lang="en-US" dirty="0" smtClean="0"/>
              <a:t>Local Regulation of Small Cells and Other Wireless Facilities</a:t>
            </a:r>
            <a:endParaRPr lang="en-US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249" y="3846786"/>
            <a:ext cx="5120640" cy="1600200"/>
          </a:xfrm>
        </p:spPr>
        <p:txBody>
          <a:bodyPr/>
          <a:lstStyle/>
          <a:p>
            <a:r>
              <a:rPr lang="en-US" dirty="0" smtClean="0"/>
              <a:t>SCAN NATOA Chapter Meeting</a:t>
            </a:r>
          </a:p>
          <a:p>
            <a:r>
              <a:rPr lang="en-US" dirty="0" smtClean="0"/>
              <a:t>Northern California</a:t>
            </a:r>
            <a:endParaRPr lang="en-US" dirty="0"/>
          </a:p>
          <a:p>
            <a:r>
              <a:rPr lang="en-US" dirty="0" smtClean="0"/>
              <a:t>February 6,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655" y="5100066"/>
            <a:ext cx="2349062" cy="23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016" t="5965" r="13421" b="2036"/>
          <a:stretch/>
        </p:blipFill>
        <p:spPr>
          <a:xfrm>
            <a:off x="4176564" y="1529697"/>
            <a:ext cx="3506105" cy="5328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Cell Deployment – Ornamental Street light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00" y="1988820"/>
            <a:ext cx="28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Street light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6426437" y="2173486"/>
            <a:ext cx="2146063" cy="578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95360" y="515874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Equipment fully integrated inside pole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298393" y="5481906"/>
            <a:ext cx="3296967" cy="2779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4479" y="1545009"/>
            <a:ext cx="28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Antenna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53540" y="1760220"/>
            <a:ext cx="3567940" cy="333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15186" y="299637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ground-mounted equipment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318" y="3116010"/>
            <a:ext cx="342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Customized style and color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6501" y="6488668"/>
            <a:ext cx="364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Coast Highway at Wesley Drive</a:t>
            </a:r>
          </a:p>
        </p:txBody>
      </p:sp>
    </p:spTree>
    <p:extLst>
      <p:ext uri="{BB962C8B-B14F-4D97-AF65-F5344CB8AC3E}">
        <p14:creationId xmlns:p14="http://schemas.microsoft.com/office/powerpoint/2010/main" val="24573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09414"/>
            <a:ext cx="11719560" cy="1036850"/>
          </a:xfrm>
        </p:spPr>
        <p:txBody>
          <a:bodyPr/>
          <a:lstStyle/>
          <a:p>
            <a:r>
              <a:rPr lang="en-US" dirty="0"/>
              <a:t>Small Cell Deployment – </a:t>
            </a:r>
            <a:r>
              <a:rPr lang="en-US" dirty="0" smtClean="0"/>
              <a:t>Collocated </a:t>
            </a:r>
            <a:r>
              <a:rPr lang="en-US" dirty="0"/>
              <a:t>Site (Same Carrier)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492" b="4820"/>
          <a:stretch/>
        </p:blipFill>
        <p:spPr>
          <a:xfrm>
            <a:off x="3017520" y="1411423"/>
            <a:ext cx="6106613" cy="5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Neighborhood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65879"/>
            <a:ext cx="6595352" cy="3577721"/>
          </a:xfrm>
        </p:spPr>
        <p:txBody>
          <a:bodyPr>
            <a:normAutofit/>
          </a:bodyPr>
          <a:lstStyle/>
          <a:p>
            <a:pPr marL="515938" lvl="2" indent="-2333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ground-mounted equipment</a:t>
            </a:r>
          </a:p>
          <a:p>
            <a:pPr marL="515938" lvl="2" indent="-2333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No view corridor impacts</a:t>
            </a:r>
          </a:p>
          <a:p>
            <a:pPr marL="515938" lvl="2" indent="-2333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Minimal spacing requirements</a:t>
            </a:r>
          </a:p>
          <a:p>
            <a:pPr marL="515938" lvl="2" indent="-2333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Designs would be consistent with Street Lighting Guidelines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47" r="5337" b="12963"/>
          <a:stretch/>
        </p:blipFill>
        <p:spPr>
          <a:xfrm>
            <a:off x="5987062" y="1539241"/>
            <a:ext cx="6204938" cy="53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Perspective –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08" y="1782817"/>
            <a:ext cx="11314912" cy="4755143"/>
          </a:xfrm>
        </p:spPr>
        <p:txBody>
          <a:bodyPr>
            <a:normAutofit/>
          </a:bodyPr>
          <a:lstStyle/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1"/>
                </a:solidFill>
              </a:rPr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Municipal priority is public health, safety &amp; welfare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</a:rPr>
              <a:t>	Demanding wireless telecoms wanting special considerations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</a:rPr>
              <a:t>	FCC Order has created undo burden on staffing &amp; other ROW 	users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Applicants “squat” on locations. Shot-clock is one-way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Backbone roll-out implies guaranteed node siting.</a:t>
            </a:r>
            <a:endParaRPr lang="en-US" sz="2800" dirty="0">
              <a:solidFill>
                <a:schemeClr val="accent1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r="16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398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Nicole Jules, P.E.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r="13212"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Interwest Consulting Group</a:t>
            </a:r>
          </a:p>
          <a:p>
            <a:r>
              <a:rPr lang="en-US" dirty="0" smtClean="0"/>
              <a:t>Director of Traffic Engineering Services</a:t>
            </a:r>
          </a:p>
          <a:p>
            <a:r>
              <a:rPr lang="en-US" dirty="0" smtClean="0"/>
              <a:t>Jack of all trades, master of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5G is here and coming to a town near you!</a:t>
            </a:r>
          </a:p>
          <a:p>
            <a:r>
              <a:rPr lang="en-US" dirty="0" smtClean="0"/>
              <a:t>In its early stages of deployment</a:t>
            </a:r>
          </a:p>
          <a:p>
            <a:r>
              <a:rPr lang="en-US" dirty="0" smtClean="0"/>
              <a:t>Backbone infrastructure (conduit, fiber optics) are being rolled-out first</a:t>
            </a:r>
          </a:p>
          <a:p>
            <a:r>
              <a:rPr lang="en-US" dirty="0" smtClean="0"/>
              <a:t>Targeting SCE or municipally owned poles</a:t>
            </a:r>
          </a:p>
          <a:p>
            <a:r>
              <a:rPr lang="en-US" dirty="0" smtClean="0"/>
              <a:t>FCC Order 18-133 accelerates wireless deployment by removing bureaucratic barriers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45529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Municipal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519" y="1505608"/>
            <a:ext cx="8425882" cy="53523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Municipal Code through Ordinances and Resolutions allow Cities to:</a:t>
            </a:r>
            <a:endParaRPr lang="en-US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Establishes </a:t>
            </a:r>
            <a:r>
              <a:rPr lang="en-US" sz="2400" dirty="0"/>
              <a:t>guidelines for permitting, placement, design &amp; maintenance of wireless telecommunications  facilities in all areas of the City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Prescribe equitable criteria for consistent processing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With the Intent to</a:t>
            </a:r>
            <a:r>
              <a:rPr lang="en-US" dirty="0"/>
              <a:t>: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Protect the health, safety &amp; welfare of residents &amp; visitors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Preserve aesthetic </a:t>
            </a:r>
            <a:r>
              <a:rPr lang="en-US" sz="2400" dirty="0" smtClean="0"/>
              <a:t>values</a:t>
            </a:r>
            <a:endParaRPr lang="en-US" sz="2400" dirty="0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smtClean="0"/>
              <a:t>Minimize vertical obstructions in the PROW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117"/>
          <a:stretch/>
        </p:blipFill>
        <p:spPr>
          <a:xfrm>
            <a:off x="8915401" y="1525061"/>
            <a:ext cx="3276600" cy="53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Municipal Perspective – Do’s and Don'ts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08" y="1782817"/>
            <a:ext cx="11314912" cy="475514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 marL="320040" lvl="1" indent="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Cities </a:t>
            </a:r>
            <a:r>
              <a:rPr lang="en-US" sz="2800" dirty="0">
                <a:solidFill>
                  <a:schemeClr val="accent1"/>
                </a:solidFill>
              </a:rPr>
              <a:t>cannot prohibit provision of wireless </a:t>
            </a:r>
            <a:r>
              <a:rPr lang="en-US" sz="2800" dirty="0" smtClean="0">
                <a:solidFill>
                  <a:schemeClr val="accent1"/>
                </a:solidFill>
              </a:rPr>
              <a:t>facilities</a:t>
            </a:r>
          </a:p>
          <a:p>
            <a:pPr marL="594360" lvl="2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Cities </a:t>
            </a:r>
            <a:r>
              <a:rPr lang="en-US" sz="2800" dirty="0">
                <a:solidFill>
                  <a:schemeClr val="accent1"/>
                </a:solidFill>
              </a:rPr>
              <a:t>can govern </a:t>
            </a:r>
            <a:r>
              <a:rPr lang="en-US" sz="2800" dirty="0" smtClean="0">
                <a:solidFill>
                  <a:schemeClr val="accent1"/>
                </a:solidFill>
              </a:rPr>
              <a:t>time, place &amp; manner</a:t>
            </a:r>
            <a:endParaRPr lang="en-US" sz="2800" dirty="0">
              <a:solidFill>
                <a:schemeClr val="accent1"/>
              </a:solidFill>
            </a:endParaRPr>
          </a:p>
          <a:p>
            <a:pPr marL="320040" lvl="1" indent="0">
              <a:spcAft>
                <a:spcPts val="2400"/>
              </a:spcAft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Cities cannot take extended time to issue permits</a:t>
            </a:r>
            <a:endParaRPr lang="en-US" sz="2800" dirty="0">
              <a:solidFill>
                <a:schemeClr val="accent1"/>
              </a:solidFill>
            </a:endParaRPr>
          </a:p>
          <a:p>
            <a:pPr marL="320040" lvl="1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Cities </a:t>
            </a:r>
            <a:r>
              <a:rPr lang="en-US" sz="2800" dirty="0">
                <a:solidFill>
                  <a:schemeClr val="accent1"/>
                </a:solidFill>
              </a:rPr>
              <a:t>can control </a:t>
            </a:r>
            <a:r>
              <a:rPr lang="en-US" sz="2800" dirty="0" smtClean="0">
                <a:solidFill>
                  <a:schemeClr val="accent1"/>
                </a:solidFill>
              </a:rPr>
              <a:t>aesthetics</a:t>
            </a:r>
            <a:endParaRPr lang="en-US" sz="2800" dirty="0">
              <a:solidFill>
                <a:schemeClr val="accent1"/>
              </a:solidFill>
            </a:endParaRPr>
          </a:p>
          <a:p>
            <a:pPr marL="320040" lvl="1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Cities cannot charge random fees without justification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22960" y="2240280"/>
            <a:ext cx="73152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853440" y="3078480"/>
            <a:ext cx="609600" cy="5181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807720" y="3855720"/>
            <a:ext cx="73152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miley Face 7"/>
          <p:cNvSpPr/>
          <p:nvPr/>
        </p:nvSpPr>
        <p:spPr>
          <a:xfrm>
            <a:off x="883920" y="4770120"/>
            <a:ext cx="609600" cy="5181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838200" y="5562600"/>
            <a:ext cx="73152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91" y="1828800"/>
            <a:ext cx="11741286" cy="4774066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Administrative (Director) or Discretionary (Planning Commission or Council)</a:t>
            </a:r>
            <a:endParaRPr lang="en-US" dirty="0"/>
          </a:p>
          <a:p>
            <a:r>
              <a:rPr lang="en-US" dirty="0" smtClean="0"/>
              <a:t>10-day initial review period</a:t>
            </a:r>
            <a:endParaRPr lang="en-US" dirty="0"/>
          </a:p>
          <a:p>
            <a:r>
              <a:rPr lang="en-US" dirty="0" smtClean="0"/>
              <a:t>Notice of Incomplete or Complete Application</a:t>
            </a:r>
          </a:p>
          <a:p>
            <a:r>
              <a:rPr lang="en-US" dirty="0" smtClean="0"/>
              <a:t>60 or 90 days shot-clock to review plans </a:t>
            </a:r>
          </a:p>
          <a:p>
            <a:pPr marL="320040" lvl="1" indent="0">
              <a:buNone/>
            </a:pPr>
            <a:r>
              <a:rPr lang="en-US" sz="2400" dirty="0" smtClean="0"/>
              <a:t>	(60 for minor mod, colocation or replaced infrastructure)</a:t>
            </a:r>
          </a:p>
          <a:p>
            <a:pPr marL="320040" lvl="1" indent="0">
              <a:buNone/>
            </a:pPr>
            <a:r>
              <a:rPr lang="en-US" sz="2400" dirty="0" smtClean="0"/>
              <a:t>	(90 days for facilities on new infrastructure)</a:t>
            </a:r>
          </a:p>
          <a:p>
            <a:r>
              <a:rPr lang="en-US" dirty="0" smtClean="0"/>
              <a:t>Possible public hearing, mock-up &amp; notification</a:t>
            </a:r>
          </a:p>
          <a:p>
            <a:r>
              <a:rPr lang="en-US" dirty="0" smtClean="0"/>
              <a:t>After application approval</a:t>
            </a:r>
            <a:r>
              <a:rPr lang="en-US" dirty="0"/>
              <a:t> </a:t>
            </a:r>
            <a:r>
              <a:rPr lang="en-US" dirty="0" smtClean="0"/>
              <a:t>then Encroachment Permit &amp; Construction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4075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Municipal Perspective – Permitting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53" y="1560558"/>
            <a:ext cx="9596062" cy="54041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4075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Municipal Perspective – Small Cell 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Cell Deployment – Antenna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52" t="3927" r="6586" b="2880"/>
          <a:stretch/>
        </p:blipFill>
        <p:spPr>
          <a:xfrm>
            <a:off x="3429000" y="1493520"/>
            <a:ext cx="4556760" cy="5389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988820"/>
            <a:ext cx="28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Two panel antennas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6042660" y="2173486"/>
            <a:ext cx="2529840" cy="615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" y="451866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Ground-mounted radios and other equipment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1780" y="4907280"/>
            <a:ext cx="1897380" cy="960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95360" y="515874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In-ground pull box for cables and conduit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951220" y="5481906"/>
            <a:ext cx="2644140" cy="1048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60" y="1562100"/>
            <a:ext cx="282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Street light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53540" y="1706880"/>
            <a:ext cx="4038600" cy="53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Cell Deployment – Fully integrated pole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024" t="5663" r="1200" b="1410"/>
          <a:stretch/>
        </p:blipFill>
        <p:spPr>
          <a:xfrm>
            <a:off x="3187581" y="1527899"/>
            <a:ext cx="4768553" cy="5330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" y="178308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Top-mounted antenna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87980" y="1965960"/>
            <a:ext cx="3154680" cy="129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68640" y="294132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Slim line tapered pole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06740" y="4907280"/>
            <a:ext cx="282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Equipment fully integrated inside pole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" y="5082540"/>
            <a:ext cx="282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Undergrounded equipment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72200" y="3139440"/>
            <a:ext cx="2011680" cy="144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48400" y="5143500"/>
            <a:ext cx="1996440" cy="670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65960" y="5295900"/>
            <a:ext cx="1676400" cy="1318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83880" y="165354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Street light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071360" y="1783080"/>
            <a:ext cx="1143000" cy="53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53400" y="413766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Traffic signs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31280" y="4305300"/>
            <a:ext cx="176784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332220" y="4328160"/>
            <a:ext cx="1866900" cy="853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160" y="3741420"/>
            <a:ext cx="282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Unrelated balloons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70760" y="3939540"/>
            <a:ext cx="3566160" cy="1135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D1E0B91CD0F4381AFECBD5F55B4F0" ma:contentTypeVersion="9" ma:contentTypeDescription="Create a new document." ma:contentTypeScope="" ma:versionID="a4b6e6fdc3da2039fe88fb16478112cc">
  <xsd:schema xmlns:xsd="http://www.w3.org/2001/XMLSchema" xmlns:xs="http://www.w3.org/2001/XMLSchema" xmlns:p="http://schemas.microsoft.com/office/2006/metadata/properties" xmlns:ns3="a5dc29e6-932d-4cc6-a95f-3483410c8551" xmlns:ns4="79b9efbd-cc43-45b5-9f27-f0def560fbfb" targetNamespace="http://schemas.microsoft.com/office/2006/metadata/properties" ma:root="true" ma:fieldsID="f35c16720adbfcc6de20746f9742f953" ns3:_="" ns4:_="">
    <xsd:import namespace="a5dc29e6-932d-4cc6-a95f-3483410c8551"/>
    <xsd:import namespace="79b9efbd-cc43-45b5-9f27-f0def560fb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c29e6-932d-4cc6-a95f-3483410c8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9efbd-cc43-45b5-9f27-f0def560f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B6DD6-483F-4D1B-A4A8-EA579CBF7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c29e6-932d-4cc6-a95f-3483410c8551"/>
    <ds:schemaRef ds:uri="79b9efbd-cc43-45b5-9f27-f0def560fb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72F874-3CFF-4960-B8ED-DE996DB74E0B}">
  <ds:schemaRefs>
    <ds:schemaRef ds:uri="http://schemas.microsoft.com/office/2006/documentManagement/types"/>
    <ds:schemaRef ds:uri="79b9efbd-cc43-45b5-9f27-f0def560fbfb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5dc29e6-932d-4cc6-a95f-3483410c8551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3504C0-6228-42D3-9A37-B25730373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2022</TotalTime>
  <Words>589</Words>
  <Application>Microsoft Office PowerPoint</Application>
  <PresentationFormat>Widescreen</PresentationFormat>
  <Paragraphs>114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Wingdings</vt:lpstr>
      <vt:lpstr>Sales Direction 16X9</vt:lpstr>
      <vt:lpstr>Local Regulation of Small Cells and Other Wireless Facilities</vt:lpstr>
      <vt:lpstr>Nicole Jules, P.E.</vt:lpstr>
      <vt:lpstr>Municipal Perspective</vt:lpstr>
      <vt:lpstr>Municipal Perspective</vt:lpstr>
      <vt:lpstr>Municipal Perspective – Do’s and Don'ts</vt:lpstr>
      <vt:lpstr>PowerPoint Presentation</vt:lpstr>
      <vt:lpstr>PowerPoint Presentation</vt:lpstr>
      <vt:lpstr>Small Cell Deployment – Antenna Only</vt:lpstr>
      <vt:lpstr>Small Cell Deployment – Fully integrated pole</vt:lpstr>
      <vt:lpstr>Small Cell Deployment – Ornamental Street light</vt:lpstr>
      <vt:lpstr>Small Cell Deployment – Collocated Site (Same Carrier)</vt:lpstr>
      <vt:lpstr>Residential Neighborhood Deployment</vt:lpstr>
      <vt:lpstr>Municipal Perspective – Concerns</vt:lpstr>
      <vt:lpstr>THANK YOU!</vt:lpstr>
    </vt:vector>
  </TitlesOfParts>
  <Company>Interwest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Telecommunications</dc:title>
  <dc:creator>nicole jules</dc:creator>
  <cp:lastModifiedBy>nicole jules</cp:lastModifiedBy>
  <cp:revision>87</cp:revision>
  <cp:lastPrinted>2019-11-12T21:09:44Z</cp:lastPrinted>
  <dcterms:created xsi:type="dcterms:W3CDTF">2019-10-29T23:38:49Z</dcterms:created>
  <dcterms:modified xsi:type="dcterms:W3CDTF">2020-02-06T15:20:21Z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0x010100058D1E0B91CD0F4381AFECBD5F55B4F0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