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67" r:id="rId2"/>
    <p:sldId id="319" r:id="rId3"/>
    <p:sldId id="320" r:id="rId4"/>
    <p:sldId id="317" r:id="rId5"/>
    <p:sldId id="321" r:id="rId6"/>
    <p:sldId id="292" r:id="rId7"/>
    <p:sldId id="314" r:id="rId8"/>
    <p:sldId id="322" r:id="rId9"/>
    <p:sldId id="316" r:id="rId10"/>
    <p:sldId id="323" r:id="rId11"/>
    <p:sldId id="277" r:id="rId12"/>
    <p:sldId id="294" r:id="rId13"/>
    <p:sldId id="276" r:id="rId14"/>
    <p:sldId id="280" r:id="rId15"/>
    <p:sldId id="256" r:id="rId16"/>
    <p:sldId id="261" r:id="rId17"/>
    <p:sldId id="315" r:id="rId18"/>
    <p:sldId id="263" r:id="rId19"/>
    <p:sldId id="271" r:id="rId20"/>
    <p:sldId id="305" r:id="rId21"/>
    <p:sldId id="272" r:id="rId22"/>
    <p:sldId id="273" r:id="rId23"/>
    <p:sldId id="269" r:id="rId2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737" autoAdjust="0"/>
  </p:normalViewPr>
  <p:slideViewPr>
    <p:cSldViewPr>
      <p:cViewPr varScale="1">
        <p:scale>
          <a:sx n="66" d="100"/>
          <a:sy n="66" d="100"/>
        </p:scale>
        <p:origin x="78" y="13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112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0447BD5-C761-4C98-8A2B-A23CC7F6B992}" type="slidenum">
              <a:rPr lang="en-US"/>
              <a:pPr/>
              <a:t>‹#›</a:t>
            </a:fld>
            <a:endParaRPr lang="en-US"/>
          </a:p>
        </p:txBody>
      </p:sp>
    </p:spTree>
    <p:extLst>
      <p:ext uri="{BB962C8B-B14F-4D97-AF65-F5344CB8AC3E}">
        <p14:creationId xmlns:p14="http://schemas.microsoft.com/office/powerpoint/2010/main" val="106595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8A0DDFD-5E7E-46D4-8304-06C0B02B97CC}" type="slidenum">
              <a:rPr lang="en-US"/>
              <a:pPr/>
              <a:t>‹#›</a:t>
            </a:fld>
            <a:endParaRPr lang="en-US"/>
          </a:p>
        </p:txBody>
      </p:sp>
    </p:spTree>
    <p:extLst>
      <p:ext uri="{BB962C8B-B14F-4D97-AF65-F5344CB8AC3E}">
        <p14:creationId xmlns:p14="http://schemas.microsoft.com/office/powerpoint/2010/main" val="398243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71EF1AF-AF2C-4ED7-AED0-69D24310AAC7}" type="slidenum">
              <a:rPr lang="en-US"/>
              <a:pPr/>
              <a:t>‹#›</a:t>
            </a:fld>
            <a:endParaRPr lang="en-US"/>
          </a:p>
        </p:txBody>
      </p:sp>
    </p:spTree>
    <p:extLst>
      <p:ext uri="{BB962C8B-B14F-4D97-AF65-F5344CB8AC3E}">
        <p14:creationId xmlns:p14="http://schemas.microsoft.com/office/powerpoint/2010/main" val="61934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3EB30189-6403-42CE-9514-183713D900EF}" type="slidenum">
              <a:rPr lang="en-US"/>
              <a:pPr/>
              <a:t>‹#›</a:t>
            </a:fld>
            <a:endParaRPr lang="en-US"/>
          </a:p>
        </p:txBody>
      </p:sp>
    </p:spTree>
    <p:extLst>
      <p:ext uri="{BB962C8B-B14F-4D97-AF65-F5344CB8AC3E}">
        <p14:creationId xmlns:p14="http://schemas.microsoft.com/office/powerpoint/2010/main" val="1773078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ECFC795D-DC6B-4BDB-A11F-9DB9E50DBC82}" type="slidenum">
              <a:rPr lang="en-US"/>
              <a:pPr/>
              <a:t>‹#›</a:t>
            </a:fld>
            <a:endParaRPr lang="en-US"/>
          </a:p>
        </p:txBody>
      </p:sp>
    </p:spTree>
    <p:extLst>
      <p:ext uri="{BB962C8B-B14F-4D97-AF65-F5344CB8AC3E}">
        <p14:creationId xmlns:p14="http://schemas.microsoft.com/office/powerpoint/2010/main" val="395888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04F502FA-7713-4745-BFF3-94C448DF16AE}" type="slidenum">
              <a:rPr lang="en-US"/>
              <a:pPr/>
              <a:t>‹#›</a:t>
            </a:fld>
            <a:endParaRPr lang="en-US"/>
          </a:p>
        </p:txBody>
      </p:sp>
    </p:spTree>
    <p:extLst>
      <p:ext uri="{BB962C8B-B14F-4D97-AF65-F5344CB8AC3E}">
        <p14:creationId xmlns:p14="http://schemas.microsoft.com/office/powerpoint/2010/main" val="248419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96AFAFA8-AAA1-4ACF-8840-DEDBC9C292D6}" type="slidenum">
              <a:rPr lang="en-US"/>
              <a:pPr/>
              <a:t>‹#›</a:t>
            </a:fld>
            <a:endParaRPr lang="en-US"/>
          </a:p>
        </p:txBody>
      </p:sp>
    </p:spTree>
    <p:extLst>
      <p:ext uri="{BB962C8B-B14F-4D97-AF65-F5344CB8AC3E}">
        <p14:creationId xmlns:p14="http://schemas.microsoft.com/office/powerpoint/2010/main" val="238003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47B433E-8B5F-497E-91BF-375D96DE8A48}" type="slidenum">
              <a:rPr lang="en-US"/>
              <a:pPr/>
              <a:t>‹#›</a:t>
            </a:fld>
            <a:endParaRPr lang="en-US"/>
          </a:p>
        </p:txBody>
      </p:sp>
    </p:spTree>
    <p:extLst>
      <p:ext uri="{BB962C8B-B14F-4D97-AF65-F5344CB8AC3E}">
        <p14:creationId xmlns:p14="http://schemas.microsoft.com/office/powerpoint/2010/main" val="68430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E3ECE63-1C83-4A6D-87CF-A3A9005EDB1E}" type="slidenum">
              <a:rPr lang="en-US"/>
              <a:pPr/>
              <a:t>‹#›</a:t>
            </a:fld>
            <a:endParaRPr lang="en-US"/>
          </a:p>
        </p:txBody>
      </p:sp>
    </p:spTree>
    <p:extLst>
      <p:ext uri="{BB962C8B-B14F-4D97-AF65-F5344CB8AC3E}">
        <p14:creationId xmlns:p14="http://schemas.microsoft.com/office/powerpoint/2010/main" val="412578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C942033-79C2-4008-B3E2-EB8652616E29}" type="slidenum">
              <a:rPr lang="en-US"/>
              <a:pPr/>
              <a:t>‹#›</a:t>
            </a:fld>
            <a:endParaRPr lang="en-US"/>
          </a:p>
        </p:txBody>
      </p:sp>
    </p:spTree>
    <p:extLst>
      <p:ext uri="{BB962C8B-B14F-4D97-AF65-F5344CB8AC3E}">
        <p14:creationId xmlns:p14="http://schemas.microsoft.com/office/powerpoint/2010/main" val="106505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44" name="Picture 4" descr="KitchA&amp;Ctransparen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81800" y="5943600"/>
            <a:ext cx="1905000" cy="703263"/>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20inchLogoOnly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3352800"/>
            <a:ext cx="13525500" cy="13525500"/>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p:cNvSpPr>
            <a:spLocks noGrp="1" noChangeArrowheads="1"/>
          </p:cNvSpPr>
          <p:nvPr>
            <p:ph type="sldNum" sz="quarter" idx="4"/>
          </p:nvPr>
        </p:nvSpPr>
        <p:spPr bwMode="auto">
          <a:xfrm>
            <a:off x="0" y="6248400"/>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fld id="{D2FC70C8-7299-49E5-9BB8-65DCD62A334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rgbClr val="003399"/>
          </a:solidFill>
          <a:latin typeface="+mj-lt"/>
          <a:ea typeface="+mj-ea"/>
          <a:cs typeface="+mj-cs"/>
        </a:defRPr>
      </a:lvl1pPr>
      <a:lvl2pPr algn="ctr" rtl="0" fontAlgn="base">
        <a:spcBef>
          <a:spcPct val="0"/>
        </a:spcBef>
        <a:spcAft>
          <a:spcPct val="0"/>
        </a:spcAft>
        <a:defRPr sz="4400">
          <a:solidFill>
            <a:srgbClr val="003399"/>
          </a:solidFill>
          <a:latin typeface="Arial" charset="0"/>
        </a:defRPr>
      </a:lvl2pPr>
      <a:lvl3pPr algn="ctr" rtl="0" fontAlgn="base">
        <a:spcBef>
          <a:spcPct val="0"/>
        </a:spcBef>
        <a:spcAft>
          <a:spcPct val="0"/>
        </a:spcAft>
        <a:defRPr sz="4400">
          <a:solidFill>
            <a:srgbClr val="003399"/>
          </a:solidFill>
          <a:latin typeface="Arial" charset="0"/>
        </a:defRPr>
      </a:lvl3pPr>
      <a:lvl4pPr algn="ctr" rtl="0" fontAlgn="base">
        <a:spcBef>
          <a:spcPct val="0"/>
        </a:spcBef>
        <a:spcAft>
          <a:spcPct val="0"/>
        </a:spcAft>
        <a:defRPr sz="4400">
          <a:solidFill>
            <a:srgbClr val="003399"/>
          </a:solidFill>
          <a:latin typeface="Arial" charset="0"/>
        </a:defRPr>
      </a:lvl4pPr>
      <a:lvl5pPr algn="ctr" rtl="0" fontAlgn="base">
        <a:spcBef>
          <a:spcPct val="0"/>
        </a:spcBef>
        <a:spcAft>
          <a:spcPct val="0"/>
        </a:spcAft>
        <a:defRPr sz="4400">
          <a:solidFill>
            <a:srgbClr val="003399"/>
          </a:solidFill>
          <a:latin typeface="Arial" charset="0"/>
        </a:defRPr>
      </a:lvl5pPr>
      <a:lvl6pPr marL="457200" algn="ctr" rtl="0" fontAlgn="base">
        <a:spcBef>
          <a:spcPct val="0"/>
        </a:spcBef>
        <a:spcAft>
          <a:spcPct val="0"/>
        </a:spcAft>
        <a:defRPr sz="4400">
          <a:solidFill>
            <a:srgbClr val="003399"/>
          </a:solidFill>
          <a:latin typeface="Arial" charset="0"/>
        </a:defRPr>
      </a:lvl6pPr>
      <a:lvl7pPr marL="914400" algn="ctr" rtl="0" fontAlgn="base">
        <a:spcBef>
          <a:spcPct val="0"/>
        </a:spcBef>
        <a:spcAft>
          <a:spcPct val="0"/>
        </a:spcAft>
        <a:defRPr sz="4400">
          <a:solidFill>
            <a:srgbClr val="003399"/>
          </a:solidFill>
          <a:latin typeface="Arial" charset="0"/>
        </a:defRPr>
      </a:lvl7pPr>
      <a:lvl8pPr marL="1371600" algn="ctr" rtl="0" fontAlgn="base">
        <a:spcBef>
          <a:spcPct val="0"/>
        </a:spcBef>
        <a:spcAft>
          <a:spcPct val="0"/>
        </a:spcAft>
        <a:defRPr sz="4400">
          <a:solidFill>
            <a:srgbClr val="003399"/>
          </a:solidFill>
          <a:latin typeface="Arial" charset="0"/>
        </a:defRPr>
      </a:lvl8pPr>
      <a:lvl9pPr marL="1828800" algn="ctr" rtl="0" fontAlgn="base">
        <a:spcBef>
          <a:spcPct val="0"/>
        </a:spcBef>
        <a:spcAft>
          <a:spcPct val="0"/>
        </a:spcAft>
        <a:defRPr sz="4400">
          <a:solidFill>
            <a:srgbClr val="003399"/>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tec-mi.org/" TargetMode="External"/><Relationship Id="rId2" Type="http://schemas.openxmlformats.org/officeDocument/2006/relationships/hyperlink" Target="mailto:Mike.Watza@Kitch.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kitch.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https://docs.fcc.gov/public/attachments/FCC-18-133A1.pdf" TargetMode="External"/><Relationship Id="rId7" Type="http://schemas.openxmlformats.org/officeDocument/2006/relationships/hyperlink" Target="https://www.cadc.uscourts.gov/internet/opinions.nsf/4001BED4E8A6A29685258451005085C7/$file/18-1129-1801375.pdf" TargetMode="External"/><Relationship Id="rId2" Type="http://schemas.openxmlformats.org/officeDocument/2006/relationships/hyperlink" Target="https://docs.fcc.gov/public/attachments/FCC-18-111A1.pdf" TargetMode="External"/><Relationship Id="rId1" Type="http://schemas.openxmlformats.org/officeDocument/2006/relationships/slideLayout" Target="../slideLayouts/slideLayout4.xml"/><Relationship Id="rId6" Type="http://schemas.openxmlformats.org/officeDocument/2006/relationships/hyperlink" Target="http://www.legislature.mi.gov/documents/2017-2018/publicact/pdf/2018-PA-0366.pdf" TargetMode="External"/><Relationship Id="rId5" Type="http://schemas.openxmlformats.org/officeDocument/2006/relationships/hyperlink" Target="http://www.legislature.mi.gov/documents/2017-2018/publicact/pdf/2018-PA-0365.pdf" TargetMode="External"/><Relationship Id="rId4" Type="http://schemas.openxmlformats.org/officeDocument/2006/relationships/hyperlink" Target="https://docs.fcc.gov/public/attachments/FCC-19-80A1.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ocs.fcc.gov/public/attachments/FCC-19-80A1.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Mike.Watza@Kitch.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recode.net/2016/1/15/11588832/sprint-finalizes-plan-to-trim-network-costs-by-up-to-1-bill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6" y="0"/>
            <a:ext cx="9147175" cy="6629400"/>
          </a:xfrm>
        </p:spPr>
        <p:txBody>
          <a:bodyPr/>
          <a:lstStyle/>
          <a:p>
            <a:pPr marL="0" indent="0" algn="ctr">
              <a:buNone/>
            </a:pPr>
            <a:r>
              <a:rPr lang="en-US" b="1" cap="all" dirty="0">
                <a:solidFill>
                  <a:srgbClr val="003399"/>
                </a:solidFill>
                <a:latin typeface="Times New Roman" panose="02020603050405020304" pitchFamily="18" charset="0"/>
              </a:rPr>
              <a:t>SCAN NATOA CHAPTER MEETING</a:t>
            </a:r>
          </a:p>
          <a:p>
            <a:pPr marL="0" indent="0" algn="ctr">
              <a:buNone/>
            </a:pPr>
            <a:r>
              <a:rPr lang="en-US" b="1" cap="all" dirty="0">
                <a:solidFill>
                  <a:srgbClr val="003399"/>
                </a:solidFill>
                <a:latin typeface="Times New Roman" panose="02020603050405020304" pitchFamily="18" charset="0"/>
              </a:rPr>
              <a:t>LOCAL REGULATION OF “SMALL” Cells</a:t>
            </a:r>
          </a:p>
          <a:p>
            <a:pPr marL="0" indent="0" algn="ctr">
              <a:buNone/>
            </a:pPr>
            <a:r>
              <a:rPr lang="en-US" b="1" cap="all" dirty="0">
                <a:solidFill>
                  <a:srgbClr val="003399"/>
                </a:solidFill>
                <a:latin typeface="Times New Roman" panose="02020603050405020304" pitchFamily="18" charset="0"/>
              </a:rPr>
              <a:t>And other wireless facilities</a:t>
            </a:r>
          </a:p>
          <a:p>
            <a:pPr marL="0" marR="0" indent="0" algn="ctr">
              <a:spcBef>
                <a:spcPts val="0"/>
              </a:spcBef>
              <a:spcAft>
                <a:spcPts val="1560"/>
              </a:spcAft>
              <a:buNone/>
            </a:pPr>
            <a:endParaRPr lang="en-US" sz="1800" b="1" dirty="0">
              <a:solidFill>
                <a:srgbClr val="FF0000"/>
              </a:solidFill>
              <a:latin typeface="Arial" panose="020B0604020202020204" pitchFamily="34" charset="0"/>
              <a:ea typeface="Times New Roman" panose="02020603050405020304" pitchFamily="18" charset="0"/>
            </a:endParaRPr>
          </a:p>
          <a:p>
            <a:pPr marL="0" marR="0" indent="0" algn="ctr">
              <a:spcBef>
                <a:spcPts val="0"/>
              </a:spcBef>
              <a:spcAft>
                <a:spcPts val="1560"/>
              </a:spcAft>
              <a:buNone/>
            </a:pPr>
            <a:r>
              <a:rPr lang="en-US" sz="1800" b="1" dirty="0">
                <a:solidFill>
                  <a:srgbClr val="FF0000"/>
                </a:solidFill>
                <a:latin typeface="Arial" panose="020B0604020202020204" pitchFamily="34" charset="0"/>
                <a:ea typeface="Times New Roman" panose="02020603050405020304" pitchFamily="18" charset="0"/>
              </a:rPr>
              <a:t>Long Beach Billie Jean King Library-Main Branch </a:t>
            </a:r>
          </a:p>
          <a:p>
            <a:pPr marL="0" marR="0" indent="0" algn="ctr">
              <a:spcBef>
                <a:spcPts val="0"/>
              </a:spcBef>
              <a:spcAft>
                <a:spcPts val="1560"/>
              </a:spcAft>
              <a:buNone/>
            </a:pPr>
            <a:r>
              <a:rPr lang="en-US" sz="1800" b="1" dirty="0">
                <a:solidFill>
                  <a:srgbClr val="FF0000"/>
                </a:solidFill>
                <a:latin typeface="Arial" panose="020B0604020202020204" pitchFamily="34" charset="0"/>
                <a:ea typeface="Times New Roman" panose="02020603050405020304" pitchFamily="18" charset="0"/>
              </a:rPr>
              <a:t>200 W Broadway Long Beach CA. 90802</a:t>
            </a:r>
          </a:p>
          <a:p>
            <a:pPr marL="0" marR="0" indent="0" algn="ctr">
              <a:spcBef>
                <a:spcPts val="0"/>
              </a:spcBef>
              <a:spcAft>
                <a:spcPts val="1560"/>
              </a:spcAft>
              <a:buNone/>
            </a:pPr>
            <a:r>
              <a:rPr lang="en-US" sz="1800" b="1" dirty="0">
                <a:solidFill>
                  <a:srgbClr val="FF0000"/>
                </a:solidFill>
                <a:latin typeface="Arial" panose="020B0604020202020204" pitchFamily="34" charset="0"/>
                <a:ea typeface="Times New Roman" panose="02020603050405020304" pitchFamily="18" charset="0"/>
              </a:rPr>
              <a:t>THURSDAY FEBRUARY 13, 2020</a:t>
            </a:r>
            <a:r>
              <a:rPr lang="en-US" sz="1800" b="1" dirty="0">
                <a:solidFill>
                  <a:srgbClr val="003399"/>
                </a:solidFill>
                <a:latin typeface="Arial" panose="020B0604020202020204" pitchFamily="34" charset="0"/>
                <a:ea typeface="Times New Roman" panose="02020603050405020304" pitchFamily="18" charset="0"/>
              </a:rPr>
              <a:t> </a:t>
            </a:r>
          </a:p>
          <a:p>
            <a:pPr marL="0" marR="0" indent="0" algn="ctr">
              <a:spcBef>
                <a:spcPts val="0"/>
              </a:spcBef>
              <a:spcAft>
                <a:spcPts val="1560"/>
              </a:spcAft>
              <a:buNone/>
            </a:pPr>
            <a:r>
              <a:rPr lang="en-US" sz="1800" b="1" dirty="0">
                <a:solidFill>
                  <a:srgbClr val="FF0000"/>
                </a:solidFill>
                <a:latin typeface="Arial" panose="020B0604020202020204" pitchFamily="34" charset="0"/>
                <a:ea typeface="Times New Roman" panose="02020603050405020304" pitchFamily="18" charset="0"/>
              </a:rPr>
              <a:t>10AM - Noon</a:t>
            </a:r>
          </a:p>
          <a:p>
            <a:pPr marL="0" lvl="0" indent="0" algn="ctr">
              <a:buNone/>
              <a:defRPr/>
            </a:pPr>
            <a:r>
              <a:rPr lang="en-US" sz="2200" b="1" dirty="0">
                <a:solidFill>
                  <a:srgbClr val="003399"/>
                </a:solidFill>
              </a:rPr>
              <a:t>Michael Watza </a:t>
            </a:r>
          </a:p>
          <a:p>
            <a:pPr marL="0" lvl="0" indent="0" algn="ctr" fontAlgn="auto">
              <a:spcAft>
                <a:spcPts val="0"/>
              </a:spcAft>
              <a:buNone/>
              <a:defRPr/>
            </a:pPr>
            <a:r>
              <a:rPr lang="en-US" sz="1200" b="1" dirty="0">
                <a:solidFill>
                  <a:srgbClr val="003399"/>
                </a:solidFill>
              </a:rPr>
              <a:t>Kitch Drutchas Wagner Valitutti &amp; Sherbrook</a:t>
            </a:r>
            <a:br>
              <a:rPr lang="en-US" sz="1200" b="1" dirty="0">
                <a:solidFill>
                  <a:srgbClr val="003399"/>
                </a:solidFill>
              </a:rPr>
            </a:br>
            <a:r>
              <a:rPr lang="en-US" sz="1200" b="1" dirty="0">
                <a:solidFill>
                  <a:srgbClr val="003399"/>
                </a:solidFill>
              </a:rPr>
              <a:t>1 Woodward Ste 2400</a:t>
            </a:r>
            <a:br>
              <a:rPr lang="en-US" sz="1200" b="1" dirty="0">
                <a:solidFill>
                  <a:srgbClr val="003399"/>
                </a:solidFill>
              </a:rPr>
            </a:br>
            <a:r>
              <a:rPr lang="en-US" sz="1200" b="1" dirty="0">
                <a:solidFill>
                  <a:srgbClr val="003399"/>
                </a:solidFill>
              </a:rPr>
              <a:t>Detroit, MI 48226</a:t>
            </a:r>
          </a:p>
          <a:p>
            <a:pPr marL="0" lvl="0" indent="0" algn="ctr" fontAlgn="auto">
              <a:spcAft>
                <a:spcPts val="0"/>
              </a:spcAft>
              <a:buNone/>
              <a:defRPr/>
            </a:pPr>
            <a:r>
              <a:rPr lang="en-US" sz="1200" b="1" dirty="0">
                <a:solidFill>
                  <a:srgbClr val="003399"/>
                </a:solidFill>
              </a:rPr>
              <a:t>General Counsel PROTEC</a:t>
            </a:r>
          </a:p>
          <a:p>
            <a:pPr marL="0" lvl="0" indent="0" algn="ctr" fontAlgn="auto">
              <a:spcAft>
                <a:spcPts val="0"/>
              </a:spcAft>
              <a:buNone/>
              <a:defRPr/>
            </a:pPr>
            <a:r>
              <a:rPr lang="en-US" sz="1200" b="1" dirty="0">
                <a:solidFill>
                  <a:srgbClr val="003399"/>
                </a:solidFill>
              </a:rPr>
              <a:t>E Mail:</a:t>
            </a:r>
            <a:r>
              <a:rPr lang="en-US" sz="1200" b="1" dirty="0">
                <a:solidFill>
                  <a:srgbClr val="00B050"/>
                </a:solidFill>
              </a:rPr>
              <a:t> </a:t>
            </a:r>
            <a:r>
              <a:rPr lang="en-US" sz="1200" b="1" dirty="0">
                <a:solidFill>
                  <a:srgbClr val="00B050"/>
                </a:solidFill>
                <a:hlinkClick r:id="rId2"/>
              </a:rPr>
              <a:t>Mike.Watza@Kitch.Com</a:t>
            </a:r>
            <a:endParaRPr lang="en-US" sz="1200" b="1" dirty="0">
              <a:solidFill>
                <a:srgbClr val="00B050"/>
              </a:solidFill>
            </a:endParaRPr>
          </a:p>
          <a:p>
            <a:pPr marL="0" lvl="0" indent="0" algn="ctr" fontAlgn="auto">
              <a:spcAft>
                <a:spcPts val="0"/>
              </a:spcAft>
              <a:buNone/>
              <a:defRPr/>
            </a:pPr>
            <a:r>
              <a:rPr lang="en-US" sz="1200" b="1" dirty="0">
                <a:solidFill>
                  <a:srgbClr val="003399"/>
                </a:solidFill>
              </a:rPr>
              <a:t>O: (313) 965-7983</a:t>
            </a:r>
            <a:br>
              <a:rPr lang="en-US" sz="1200" b="1" dirty="0">
                <a:solidFill>
                  <a:srgbClr val="003399"/>
                </a:solidFill>
              </a:rPr>
            </a:br>
            <a:r>
              <a:rPr lang="en-US" sz="1200" b="1" dirty="0">
                <a:solidFill>
                  <a:srgbClr val="003399"/>
                </a:solidFill>
              </a:rPr>
              <a:t>M: (248) 921-3888</a:t>
            </a:r>
          </a:p>
          <a:p>
            <a:pPr marL="0" lvl="0" indent="0" algn="ctr" fontAlgn="auto">
              <a:spcAft>
                <a:spcPts val="0"/>
              </a:spcAft>
              <a:buNone/>
              <a:defRPr/>
            </a:pPr>
            <a:r>
              <a:rPr lang="en-US" sz="1200" dirty="0">
                <a:solidFill>
                  <a:srgbClr val="00B050"/>
                </a:solidFill>
                <a:hlinkClick r:id="rId3"/>
              </a:rPr>
              <a:t>www.protec-mi.org/</a:t>
            </a:r>
            <a:r>
              <a:rPr lang="en-US" sz="1200" dirty="0">
                <a:solidFill>
                  <a:srgbClr val="00B050"/>
                </a:solidFill>
              </a:rPr>
              <a:t> </a:t>
            </a:r>
          </a:p>
          <a:p>
            <a:pPr marL="0" lvl="0" indent="0" algn="ctr" fontAlgn="auto">
              <a:spcAft>
                <a:spcPts val="0"/>
              </a:spcAft>
              <a:buNone/>
              <a:defRPr/>
            </a:pPr>
            <a:r>
              <a:rPr lang="en-US" sz="1200" dirty="0">
                <a:solidFill>
                  <a:srgbClr val="00B050"/>
                </a:solidFill>
                <a:hlinkClick r:id="rId4"/>
              </a:rPr>
              <a:t>www.kitch.com</a:t>
            </a:r>
          </a:p>
          <a:p>
            <a:pPr marL="0" indent="0" algn="ctr">
              <a:buNone/>
            </a:pPr>
            <a:endParaRPr lang="en-US" b="1" dirty="0">
              <a:solidFill>
                <a:srgbClr val="0070C0"/>
              </a:solidFill>
            </a:endParaRP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5942013"/>
            <a:ext cx="19240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64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lstStyle/>
          <a:p>
            <a:r>
              <a:rPr lang="en-US" b="1" dirty="0"/>
              <a:t>IMAGINE CITY LIGHT POLE NOW</a:t>
            </a:r>
          </a:p>
        </p:txBody>
      </p:sp>
      <p:sp>
        <p:nvSpPr>
          <p:cNvPr id="3" name="Content Placeholder 2"/>
          <p:cNvSpPr>
            <a:spLocks noGrp="1"/>
          </p:cNvSpPr>
          <p:nvPr>
            <p:ph idx="1"/>
          </p:nvPr>
        </p:nvSpPr>
        <p:spPr>
          <a:xfrm>
            <a:off x="2736850" y="3271837"/>
            <a:ext cx="8229600" cy="4525963"/>
          </a:xfrm>
        </p:spPr>
        <p:txBody>
          <a:bodyPr/>
          <a:lstStyle/>
          <a:p>
            <a:endParaRPr lang="en-US" dirty="0"/>
          </a:p>
        </p:txBody>
      </p:sp>
      <p:pic>
        <p:nvPicPr>
          <p:cNvPr id="1026" name="Picture 2"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91" y="1295400"/>
            <a:ext cx="45212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982" y="1295400"/>
            <a:ext cx="4195618" cy="504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60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274638"/>
            <a:ext cx="9296400" cy="1096962"/>
          </a:xfrm>
        </p:spPr>
        <p:txBody>
          <a:bodyPr/>
          <a:lstStyle/>
          <a:p>
            <a:r>
              <a:rPr lang="en-US" altLang="en-US" b="1" dirty="0"/>
              <a:t>WHY THE FUSS OVER “ SMALL” CELLS IN THE ROW?</a:t>
            </a:r>
          </a:p>
        </p:txBody>
      </p:sp>
      <p:pic>
        <p:nvPicPr>
          <p:cNvPr id="81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447800"/>
            <a:ext cx="4419600" cy="5257800"/>
          </a:xfrm>
          <a:noFill/>
        </p:spPr>
      </p:pic>
    </p:spTree>
    <p:extLst>
      <p:ext uri="{BB962C8B-B14F-4D97-AF65-F5344CB8AC3E}">
        <p14:creationId xmlns:p14="http://schemas.microsoft.com/office/powerpoint/2010/main" val="3883915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066800"/>
          </a:xfrm>
        </p:spPr>
        <p:txBody>
          <a:bodyPr/>
          <a:lstStyle/>
          <a:p>
            <a:r>
              <a:rPr lang="en-US" altLang="en-US" b="1" dirty="0"/>
              <a:t>“SMALL” CELL DIMENSIONS: </a:t>
            </a:r>
            <a:br>
              <a:rPr lang="en-US" altLang="en-US" b="1" dirty="0"/>
            </a:br>
            <a:r>
              <a:rPr lang="en-US" altLang="en-US" b="1" dirty="0"/>
              <a:t>28 CU FT … X 4</a:t>
            </a:r>
          </a:p>
        </p:txBody>
      </p:sp>
      <p:pic>
        <p:nvPicPr>
          <p:cNvPr id="41987" name="Content Placeholder 3" descr="Samsung - Chef Collection 34.3 Cu. Ft. 4-Door Flex French Door Refrigerator with Thru-the-Door Ice and Water - Stainless Steel - Alt_View_Zoom_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662237" y="1142999"/>
            <a:ext cx="3819525" cy="4924425"/>
          </a:xfrm>
        </p:spPr>
      </p:pic>
    </p:spTree>
    <p:extLst>
      <p:ext uri="{BB962C8B-B14F-4D97-AF65-F5344CB8AC3E}">
        <p14:creationId xmlns:p14="http://schemas.microsoft.com/office/powerpoint/2010/main" val="3633735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76200"/>
            <a:ext cx="4800600" cy="6629400"/>
          </a:xfrm>
        </p:spPr>
      </p:pic>
    </p:spTree>
    <p:extLst>
      <p:ext uri="{BB962C8B-B14F-4D97-AF65-F5344CB8AC3E}">
        <p14:creationId xmlns:p14="http://schemas.microsoft.com/office/powerpoint/2010/main" val="1024680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b="1" dirty="0"/>
              <a:t>CABLE INDUSTRY WIFI/WIRELESS </a:t>
            </a:r>
            <a:r>
              <a:rPr lang="en-US" sz="2400" b="1" dirty="0"/>
              <a:t>(Per FCC Sec 621 Order)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8100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614" y="1295400"/>
            <a:ext cx="429577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Click to view full siz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3895725"/>
            <a:ext cx="3810000" cy="271449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lick to view full siz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3895725"/>
            <a:ext cx="4295775" cy="197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925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0"/>
            <a:ext cx="8229600" cy="1143000"/>
          </a:xfrm>
        </p:spPr>
        <p:txBody>
          <a:bodyPr/>
          <a:lstStyle/>
          <a:p>
            <a:br>
              <a:rPr lang="en-US" b="1" dirty="0">
                <a:solidFill>
                  <a:srgbClr val="0070C0"/>
                </a:solidFill>
              </a:rPr>
            </a:br>
            <a:r>
              <a:rPr lang="en-US" b="1" dirty="0"/>
              <a:t>LINKS</a:t>
            </a:r>
            <a:br>
              <a:rPr lang="en-US" b="1" dirty="0"/>
            </a:br>
            <a:endParaRPr lang="en-US" dirty="0"/>
          </a:p>
        </p:txBody>
      </p:sp>
      <p:sp>
        <p:nvSpPr>
          <p:cNvPr id="13" name="Content Placeholder 12"/>
          <p:cNvSpPr>
            <a:spLocks noGrp="1"/>
          </p:cNvSpPr>
          <p:nvPr>
            <p:ph sz="half" idx="2"/>
          </p:nvPr>
        </p:nvSpPr>
        <p:spPr>
          <a:xfrm>
            <a:off x="0" y="1219200"/>
            <a:ext cx="9144000" cy="4906963"/>
          </a:xfrm>
        </p:spPr>
        <p:txBody>
          <a:bodyPr/>
          <a:lstStyle/>
          <a:p>
            <a:r>
              <a:rPr lang="en-US" sz="2000" dirty="0">
                <a:solidFill>
                  <a:srgbClr val="003399"/>
                </a:solidFill>
              </a:rPr>
              <a:t>Two FCC Telecom ROW Access orders. Moratoria Order: </a:t>
            </a:r>
            <a:r>
              <a:rPr lang="en-US" sz="2000" dirty="0">
                <a:solidFill>
                  <a:srgbClr val="003399"/>
                </a:solidFill>
                <a:hlinkClick r:id="rId2"/>
              </a:rPr>
              <a:t>https://docs.fcc.gov/public/attachments/FCC-18-111A1.pdf</a:t>
            </a:r>
            <a:r>
              <a:rPr lang="en-US" sz="2000" dirty="0">
                <a:solidFill>
                  <a:srgbClr val="003399"/>
                </a:solidFill>
              </a:rPr>
              <a:t> and Small Cell ROW Order </a:t>
            </a:r>
            <a:r>
              <a:rPr lang="en-US" sz="2000" dirty="0">
                <a:solidFill>
                  <a:srgbClr val="003399"/>
                </a:solidFill>
                <a:hlinkClick r:id="rId3"/>
              </a:rPr>
              <a:t>https://docs.fcc.gov/public/attachments/FCC-18-133A1.pdf</a:t>
            </a:r>
            <a:r>
              <a:rPr lang="en-US" sz="2000" dirty="0">
                <a:solidFill>
                  <a:srgbClr val="003399"/>
                </a:solidFill>
              </a:rPr>
              <a:t>  </a:t>
            </a:r>
          </a:p>
          <a:p>
            <a:r>
              <a:rPr lang="en-US" sz="2000" dirty="0">
                <a:solidFill>
                  <a:srgbClr val="003399"/>
                </a:solidFill>
              </a:rPr>
              <a:t>The FCC Cable In Kind Franchise Order: </a:t>
            </a:r>
            <a:r>
              <a:rPr lang="en-US" sz="2000" dirty="0">
                <a:hlinkClick r:id="rId4"/>
              </a:rPr>
              <a:t>https://docs.fcc.gov/public/attachments/FCC-19-80A1.pdf</a:t>
            </a:r>
            <a:r>
              <a:rPr lang="en-US" sz="2000" dirty="0"/>
              <a:t> </a:t>
            </a:r>
            <a:r>
              <a:rPr lang="en-US" sz="2000" dirty="0">
                <a:solidFill>
                  <a:srgbClr val="003399"/>
                </a:solidFill>
              </a:rPr>
              <a:t>and,</a:t>
            </a:r>
          </a:p>
          <a:p>
            <a:r>
              <a:rPr lang="en-US" sz="2000" dirty="0">
                <a:solidFill>
                  <a:srgbClr val="003399"/>
                </a:solidFill>
              </a:rPr>
              <a:t>Sample State Law: Michigan SB 637 and 894; 2018 PA 365 and 366; MCL 460.1301et </a:t>
            </a:r>
            <a:r>
              <a:rPr lang="en-US" sz="2000" dirty="0" err="1">
                <a:solidFill>
                  <a:srgbClr val="003399"/>
                </a:solidFill>
              </a:rPr>
              <a:t>seq</a:t>
            </a:r>
            <a:r>
              <a:rPr lang="en-US" sz="2000" dirty="0">
                <a:solidFill>
                  <a:srgbClr val="003399"/>
                </a:solidFill>
              </a:rPr>
              <a:t> and MCL 125.3205(1)(c) and 125.3514(10)</a:t>
            </a:r>
          </a:p>
          <a:p>
            <a:r>
              <a:rPr lang="en-US" sz="2000" dirty="0">
                <a:solidFill>
                  <a:srgbClr val="003399"/>
                </a:solidFill>
                <a:hlinkClick r:id="rId5"/>
              </a:rPr>
              <a:t>http://www.legislature.mi.gov/documents/2017-2018/publicact/pdf/2018-PA-0365.pdf</a:t>
            </a:r>
            <a:r>
              <a:rPr lang="en-US" sz="2000" dirty="0">
                <a:solidFill>
                  <a:srgbClr val="003399"/>
                </a:solidFill>
              </a:rPr>
              <a:t> </a:t>
            </a:r>
          </a:p>
          <a:p>
            <a:pPr marL="0" indent="0">
              <a:buNone/>
            </a:pPr>
            <a:r>
              <a:rPr lang="en-US" sz="2000" dirty="0">
                <a:solidFill>
                  <a:srgbClr val="003399"/>
                </a:solidFill>
              </a:rPr>
              <a:t>     and,</a:t>
            </a:r>
          </a:p>
          <a:p>
            <a:r>
              <a:rPr lang="en-US" sz="2000" dirty="0">
                <a:solidFill>
                  <a:srgbClr val="003399"/>
                </a:solidFill>
                <a:hlinkClick r:id="rId6"/>
              </a:rPr>
              <a:t>http://www.legislature.mi.gov/documents/2017-2018/publicact/pdf/2018-PA-0366.pdf</a:t>
            </a:r>
            <a:r>
              <a:rPr lang="en-US" sz="2000" dirty="0">
                <a:solidFill>
                  <a:srgbClr val="003399"/>
                </a:solidFill>
              </a:rPr>
              <a:t> </a:t>
            </a:r>
          </a:p>
          <a:p>
            <a:pPr lvl="0">
              <a:spcBef>
                <a:spcPts val="0"/>
              </a:spcBef>
              <a:spcAft>
                <a:spcPts val="0"/>
              </a:spcAft>
              <a:buFont typeface="Symbol" panose="05050102010706020507" pitchFamily="18" charset="2"/>
              <a:buChar char=""/>
            </a:pPr>
            <a:endParaRPr lang="en-US" sz="1200" dirty="0">
              <a:solidFill>
                <a:srgbClr val="003399"/>
              </a:solidFill>
            </a:endParaRPr>
          </a:p>
          <a:p>
            <a:pPr lvl="0">
              <a:spcBef>
                <a:spcPts val="0"/>
              </a:spcBef>
              <a:spcAft>
                <a:spcPts val="0"/>
              </a:spcAft>
              <a:buFont typeface="Symbol" panose="05050102010706020507" pitchFamily="18" charset="2"/>
              <a:buChar char=""/>
            </a:pPr>
            <a:r>
              <a:rPr lang="en-US" sz="1200" dirty="0">
                <a:solidFill>
                  <a:srgbClr val="003399"/>
                </a:solidFill>
              </a:rPr>
              <a:t>See also </a:t>
            </a:r>
            <a:r>
              <a:rPr lang="en-US" sz="1200" dirty="0">
                <a:ea typeface="Calibri" panose="020F0502020204030204" pitchFamily="34" charset="0"/>
                <a:cs typeface="Times New Roman" panose="02020603050405020304" pitchFamily="18" charset="0"/>
              </a:rPr>
              <a:t>August 8, 2019: US DC Circuit Ct of Appeals Order reversing in part an FCC order avoiding environmental review on cellular sites proposed for federal or tribal lands. </a:t>
            </a:r>
            <a:r>
              <a:rPr lang="en-US" sz="1200" u="sng" dirty="0">
                <a:solidFill>
                  <a:srgbClr val="0000FF"/>
                </a:solidFill>
                <a:ea typeface="Calibri" panose="020F0502020204030204" pitchFamily="34" charset="0"/>
                <a:cs typeface="Times New Roman" panose="02020603050405020304" pitchFamily="18" charset="0"/>
                <a:hlinkClick r:id="rId7"/>
              </a:rPr>
              <a:t>https://www.cadc.uscourts.gov/internet/opinions.nsf/4001BED4E8A6A29685258451005085C7/$file/18-1129-1801375.pdf</a:t>
            </a:r>
            <a:endParaRPr lang="en-US" sz="1200" dirty="0">
              <a:ea typeface="Calibri" panose="020F0502020204030204" pitchFamily="34" charset="0"/>
              <a:cs typeface="Times New Roman" panose="02020603050405020304" pitchFamily="18" charset="0"/>
            </a:endParaRPr>
          </a:p>
          <a:p>
            <a:endParaRPr lang="en-US" sz="2000" dirty="0">
              <a:solidFill>
                <a:srgbClr val="003399"/>
              </a:solidFill>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THE OTHER SHOE</a:t>
            </a:r>
            <a:br>
              <a:rPr lang="en-US" b="1" dirty="0"/>
            </a:br>
            <a:r>
              <a:rPr lang="en-US" b="1" dirty="0"/>
              <a:t>THE FCC CABLE ORDER</a:t>
            </a:r>
          </a:p>
        </p:txBody>
      </p:sp>
      <p:sp>
        <p:nvSpPr>
          <p:cNvPr id="3" name="Content Placeholder 2"/>
          <p:cNvSpPr>
            <a:spLocks noGrp="1"/>
          </p:cNvSpPr>
          <p:nvPr>
            <p:ph idx="1"/>
          </p:nvPr>
        </p:nvSpPr>
        <p:spPr>
          <a:xfrm>
            <a:off x="457200" y="1143000"/>
            <a:ext cx="8229600" cy="4983163"/>
          </a:xfrm>
        </p:spPr>
        <p:txBody>
          <a:bodyPr/>
          <a:lstStyle/>
          <a:p>
            <a:endParaRPr lang="en-US" sz="1800" b="1" dirty="0">
              <a:solidFill>
                <a:srgbClr val="003399"/>
              </a:solidFill>
            </a:endParaRPr>
          </a:p>
          <a:p>
            <a:endParaRPr lang="en-US" sz="1800" b="1" dirty="0">
              <a:solidFill>
                <a:srgbClr val="003399"/>
              </a:solidFill>
            </a:endParaRPr>
          </a:p>
          <a:p>
            <a:r>
              <a:rPr lang="en-US" sz="1800" b="1" dirty="0">
                <a:solidFill>
                  <a:srgbClr val="003399"/>
                </a:solidFill>
              </a:rPr>
              <a:t>Cable In Kind Franchise Order: </a:t>
            </a:r>
            <a:r>
              <a:rPr lang="en-US" sz="1800" dirty="0">
                <a:solidFill>
                  <a:srgbClr val="003399"/>
                </a:solidFill>
              </a:rPr>
              <a:t>This Order involves the FCC proceeding initiated in September 2018, resulting in an August 2, 2019 Order in which the FCC attempts to respond to the cable industry request that it level the ROW access playing field as between the traditional telecoms and the cable industry. The cable industry argument is that it currently pays $3 Billion dollars annually for ROW access. As both industries now largely provide similar communication services, cable argues it is entitled to the same vastly reduced access fees which the FCC Row orders addressed above, have provided cable’s competitors. </a:t>
            </a:r>
          </a:p>
          <a:p>
            <a:r>
              <a:rPr lang="en-US" sz="1800" dirty="0">
                <a:solidFill>
                  <a:srgbClr val="003399"/>
                </a:solidFill>
              </a:rPr>
              <a:t>Effective Date is September 26, 2019</a:t>
            </a:r>
          </a:p>
          <a:p>
            <a:r>
              <a:rPr lang="en-US" sz="1800" dirty="0">
                <a:solidFill>
                  <a:srgbClr val="003399"/>
                </a:solidFill>
              </a:rPr>
              <a:t>Appeal pending in US 6</a:t>
            </a:r>
            <a:r>
              <a:rPr lang="en-US" sz="1800" baseline="30000" dirty="0">
                <a:solidFill>
                  <a:srgbClr val="003399"/>
                </a:solidFill>
              </a:rPr>
              <a:t>th</a:t>
            </a:r>
            <a:r>
              <a:rPr lang="en-US" sz="1800" dirty="0">
                <a:solidFill>
                  <a:srgbClr val="003399"/>
                </a:solidFill>
              </a:rPr>
              <a:t> Cir Ct of Appeals </a:t>
            </a:r>
          </a:p>
          <a:p>
            <a:r>
              <a:rPr lang="en-US" sz="1800" dirty="0">
                <a:solidFill>
                  <a:srgbClr val="003399"/>
                </a:solidFill>
              </a:rPr>
              <a:t>Hearing on our motion to Stay March 10, 2020</a:t>
            </a:r>
            <a:endParaRPr lang="en-US" dirty="0"/>
          </a:p>
        </p:txBody>
      </p:sp>
    </p:spTree>
    <p:extLst>
      <p:ext uri="{BB962C8B-B14F-4D97-AF65-F5344CB8AC3E}">
        <p14:creationId xmlns:p14="http://schemas.microsoft.com/office/powerpoint/2010/main" val="287140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a:t>The FCC Cable Order</a:t>
            </a:r>
          </a:p>
        </p:txBody>
      </p:sp>
      <p:sp>
        <p:nvSpPr>
          <p:cNvPr id="3" name="Content Placeholder 2"/>
          <p:cNvSpPr>
            <a:spLocks noGrp="1"/>
          </p:cNvSpPr>
          <p:nvPr>
            <p:ph idx="1"/>
          </p:nvPr>
        </p:nvSpPr>
        <p:spPr>
          <a:xfrm>
            <a:off x="457200" y="609600"/>
            <a:ext cx="8229600" cy="6172200"/>
          </a:xfrm>
        </p:spPr>
        <p:txBody>
          <a:bodyPr/>
          <a:lstStyle/>
          <a:p>
            <a:pPr marL="0" indent="0">
              <a:buNone/>
            </a:pPr>
            <a:r>
              <a:rPr lang="en-US" sz="2400" b="1" dirty="0">
                <a:solidFill>
                  <a:srgbClr val="003399"/>
                </a:solidFill>
              </a:rPr>
              <a:t>      IMPACT</a:t>
            </a:r>
          </a:p>
          <a:p>
            <a:pPr marL="457200" lvl="1" indent="0">
              <a:buNone/>
            </a:pPr>
            <a:r>
              <a:rPr lang="en-US" sz="2400" b="1" dirty="0">
                <a:solidFill>
                  <a:srgbClr val="003399"/>
                </a:solidFill>
              </a:rPr>
              <a:t>The order principally Reduces Franchise Fees by the market value of all “In kind” and “Grant” requirements included in Cable Franchises Including: </a:t>
            </a:r>
          </a:p>
          <a:p>
            <a:pPr lvl="2"/>
            <a:r>
              <a:rPr lang="en-US" dirty="0">
                <a:solidFill>
                  <a:srgbClr val="003399"/>
                </a:solidFill>
              </a:rPr>
              <a:t>I-Nets, PEG Channel Value (deferred up to one year), PEG Grants, Free Drops, Discounted Service</a:t>
            </a:r>
          </a:p>
          <a:p>
            <a:pPr marL="0" indent="0">
              <a:buNone/>
            </a:pPr>
            <a:r>
              <a:rPr lang="en-US" sz="2400" b="1" dirty="0">
                <a:solidFill>
                  <a:srgbClr val="003399"/>
                </a:solidFill>
              </a:rPr>
              <a:t>     </a:t>
            </a:r>
            <a:r>
              <a:rPr lang="en-US" sz="2400" b="1" dirty="0">
                <a:solidFill>
                  <a:srgbClr val="FF0000"/>
                </a:solidFill>
              </a:rPr>
              <a:t>Mixed-Use Rule: Cable can provide any 	communication service on the back of its cable 	franchise w/o further fees or regulation</a:t>
            </a:r>
          </a:p>
          <a:p>
            <a:pPr marL="0" indent="0">
              <a:buNone/>
            </a:pPr>
            <a:r>
              <a:rPr lang="en-US" sz="2400" dirty="0">
                <a:solidFill>
                  <a:srgbClr val="003399"/>
                </a:solidFill>
              </a:rPr>
              <a:t>     </a:t>
            </a:r>
            <a:r>
              <a:rPr lang="en-US" sz="2400" b="1" dirty="0">
                <a:solidFill>
                  <a:srgbClr val="003399"/>
                </a:solidFill>
              </a:rPr>
              <a:t>Effective Date: September 26, 2019</a:t>
            </a:r>
            <a:endParaRPr lang="en-US" sz="2400" dirty="0">
              <a:solidFill>
                <a:srgbClr val="003399"/>
              </a:solidFill>
            </a:endParaRPr>
          </a:p>
          <a:p>
            <a:pPr marL="0" indent="0">
              <a:buNone/>
            </a:pPr>
            <a:r>
              <a:rPr lang="en-US" sz="2400" b="1" dirty="0">
                <a:solidFill>
                  <a:srgbClr val="003399"/>
                </a:solidFill>
              </a:rPr>
              <a:t>     Prospective Application Only</a:t>
            </a:r>
            <a:endParaRPr lang="en-US" sz="2400" dirty="0">
              <a:solidFill>
                <a:srgbClr val="003399"/>
              </a:solidFill>
            </a:endParaRPr>
          </a:p>
          <a:p>
            <a:pPr marL="0" indent="0">
              <a:buNone/>
            </a:pPr>
            <a:r>
              <a:rPr lang="en-US" sz="2400" b="1" dirty="0">
                <a:solidFill>
                  <a:srgbClr val="003399"/>
                </a:solidFill>
              </a:rPr>
              <a:t>     Dispute Resolution: FCC Preemption</a:t>
            </a:r>
            <a:endParaRPr lang="en-US" sz="2400" dirty="0">
              <a:solidFill>
                <a:srgbClr val="003399"/>
              </a:solidFill>
            </a:endParaRPr>
          </a:p>
          <a:p>
            <a:r>
              <a:rPr lang="en-US" sz="1800" dirty="0">
                <a:hlinkClick r:id="rId2"/>
              </a:rPr>
              <a:t>https://docs.fcc.gov/public/attachments/FCC-19-80A1.pdf</a:t>
            </a:r>
            <a:endParaRPr lang="en-US" sz="1800" dirty="0"/>
          </a:p>
          <a:p>
            <a:endParaRPr lang="en-US" dirty="0"/>
          </a:p>
        </p:txBody>
      </p:sp>
    </p:spTree>
    <p:extLst>
      <p:ext uri="{BB962C8B-B14F-4D97-AF65-F5344CB8AC3E}">
        <p14:creationId xmlns:p14="http://schemas.microsoft.com/office/powerpoint/2010/main" val="2729669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CONGRESS</a:t>
            </a:r>
            <a:br>
              <a:rPr lang="en-US" dirty="0"/>
            </a:br>
            <a:endParaRPr lang="en-US" dirty="0"/>
          </a:p>
        </p:txBody>
      </p:sp>
      <p:sp>
        <p:nvSpPr>
          <p:cNvPr id="3" name="Content Placeholder 2"/>
          <p:cNvSpPr>
            <a:spLocks noGrp="1"/>
          </p:cNvSpPr>
          <p:nvPr>
            <p:ph idx="1"/>
          </p:nvPr>
        </p:nvSpPr>
        <p:spPr/>
        <p:txBody>
          <a:bodyPr/>
          <a:lstStyle/>
          <a:p>
            <a:r>
              <a:rPr lang="en-US" dirty="0">
                <a:solidFill>
                  <a:srgbClr val="003399"/>
                </a:solidFill>
              </a:rPr>
              <a:t>Significant Pro-Local Community Franchising Progress Building in House since January 1, 2019, but…Likely a Wait until January 1, 2021…maybe</a:t>
            </a:r>
          </a:p>
        </p:txBody>
      </p:sp>
    </p:spTree>
    <p:extLst>
      <p:ext uri="{BB962C8B-B14F-4D97-AF65-F5344CB8AC3E}">
        <p14:creationId xmlns:p14="http://schemas.microsoft.com/office/powerpoint/2010/main" val="1229977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417638"/>
          </a:xfrm>
        </p:spPr>
        <p:txBody>
          <a:bodyPr/>
          <a:lstStyle/>
          <a:p>
            <a:r>
              <a:rPr lang="en-US" altLang="en-US" b="1" dirty="0"/>
              <a:t>AND THIS ENDS WHERE?</a:t>
            </a:r>
          </a:p>
        </p:txBody>
      </p:sp>
      <p:sp>
        <p:nvSpPr>
          <p:cNvPr id="16387" name="Content Placeholder 2"/>
          <p:cNvSpPr>
            <a:spLocks noGrp="1"/>
          </p:cNvSpPr>
          <p:nvPr>
            <p:ph idx="1"/>
          </p:nvPr>
        </p:nvSpPr>
        <p:spPr>
          <a:xfrm>
            <a:off x="457200" y="1066800"/>
            <a:ext cx="8229600" cy="5059363"/>
          </a:xfrm>
        </p:spPr>
        <p:txBody>
          <a:bodyPr/>
          <a:lstStyle/>
          <a:p>
            <a:r>
              <a:rPr lang="en-US" altLang="en-US" sz="2800" b="1" dirty="0">
                <a:solidFill>
                  <a:srgbClr val="003399"/>
                </a:solidFill>
              </a:rPr>
              <a:t>The FCC has already indicated an interest in preempting all public non-ROW property interests: </a:t>
            </a:r>
          </a:p>
          <a:p>
            <a:pPr lvl="1"/>
            <a:r>
              <a:rPr lang="en-US" altLang="en-US" dirty="0">
                <a:solidFill>
                  <a:srgbClr val="003399"/>
                </a:solidFill>
              </a:rPr>
              <a:t>Example: Some communities collect $100,000+ in rent currently on each non-ROW City owned cell tower site such as city hall, golf courses and water towers. If the current trend continues these rents will be reduced to near -0- probably by the end of 2019 or early 2020. </a:t>
            </a:r>
          </a:p>
          <a:p>
            <a:pPr lvl="1"/>
            <a:r>
              <a:rPr lang="en-US" altLang="en-US" dirty="0">
                <a:solidFill>
                  <a:srgbClr val="003399"/>
                </a:solidFill>
              </a:rPr>
              <a:t>And Taxpayers make up the difference</a:t>
            </a:r>
          </a:p>
        </p:txBody>
      </p:sp>
    </p:spTree>
    <p:extLst>
      <p:ext uri="{BB962C8B-B14F-4D97-AF65-F5344CB8AC3E}">
        <p14:creationId xmlns:p14="http://schemas.microsoft.com/office/powerpoint/2010/main" val="321889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b="1" i="1" cap="all" dirty="0">
                <a:latin typeface="Times New Roman" panose="02020603050405020304" pitchFamily="18" charset="0"/>
              </a:rPr>
            </a:br>
            <a:br>
              <a:rPr lang="en-US" b="1" i="1" cap="all" dirty="0">
                <a:latin typeface="Times New Roman" panose="02020603050405020304" pitchFamily="18" charset="0"/>
              </a:rPr>
            </a:br>
            <a:br>
              <a:rPr lang="en-US" b="1" i="1" cap="all" dirty="0">
                <a:latin typeface="Times New Roman" panose="02020603050405020304" pitchFamily="18" charset="0"/>
              </a:rPr>
            </a:br>
            <a:br>
              <a:rPr lang="en-US" b="1" i="1" cap="all" dirty="0">
                <a:latin typeface="Times New Roman" panose="02020603050405020304" pitchFamily="18" charset="0"/>
              </a:rPr>
            </a:br>
            <a:br>
              <a:rPr lang="en-US" b="1" i="1" cap="all" dirty="0">
                <a:latin typeface="Times New Roman" panose="02020603050405020304" pitchFamily="18" charset="0"/>
              </a:rPr>
            </a:br>
            <a:br>
              <a:rPr lang="en-US" b="1" i="1" cap="all" dirty="0">
                <a:latin typeface="Times New Roman" panose="02020603050405020304" pitchFamily="18" charset="0"/>
              </a:rPr>
            </a:br>
            <a:br>
              <a:rPr lang="en-US" b="1" i="1" cap="all" dirty="0">
                <a:latin typeface="Times New Roman" panose="02020603050405020304" pitchFamily="18" charset="0"/>
              </a:rPr>
            </a:br>
            <a:br>
              <a:rPr lang="en-US" b="1" i="1" cap="all" dirty="0">
                <a:latin typeface="Times New Roman" panose="02020603050405020304" pitchFamily="18" charset="0"/>
              </a:rPr>
            </a:br>
            <a:r>
              <a:rPr lang="en-US" b="1" i="1" cap="all" dirty="0">
                <a:latin typeface="Times New Roman" panose="02020603050405020304" pitchFamily="18" charset="0"/>
              </a:rPr>
              <a:t>“Keep it simple shall we?”</a:t>
            </a:r>
            <a:br>
              <a:rPr lang="en-US" b="1" i="1" cap="all" dirty="0">
                <a:latin typeface="Times New Roman" panose="02020603050405020304" pitchFamily="18" charset="0"/>
              </a:rPr>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76298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381000"/>
            <a:ext cx="8229600" cy="1143000"/>
          </a:xfrm>
        </p:spPr>
        <p:txBody>
          <a:bodyPr/>
          <a:lstStyle/>
          <a:p>
            <a:endParaRPr lang="en-US" altLang="en-US" dirty="0"/>
          </a:p>
        </p:txBody>
      </p:sp>
      <p:sp>
        <p:nvSpPr>
          <p:cNvPr id="3" name="Content Placeholder 2"/>
          <p:cNvSpPr>
            <a:spLocks noGrp="1"/>
          </p:cNvSpPr>
          <p:nvPr>
            <p:ph idx="1"/>
          </p:nvPr>
        </p:nvSpPr>
        <p:spPr>
          <a:xfrm>
            <a:off x="457200" y="0"/>
            <a:ext cx="8229600" cy="6126163"/>
          </a:xfrm>
          <a:extLst/>
        </p:spPr>
        <p:txBody>
          <a:bodyPr/>
          <a:lstStyle/>
          <a:p>
            <a:pPr marL="0" indent="0" algn="ctr" eaLnBrk="1" hangingPunct="1">
              <a:buFontTx/>
              <a:buNone/>
              <a:defRPr/>
            </a:pPr>
            <a:r>
              <a:rPr lang="en-US" altLang="en-US" sz="2800" b="1" dirty="0">
                <a:solidFill>
                  <a:srgbClr val="003399"/>
                </a:solidFill>
              </a:rPr>
              <a:t>COMMUNITY COSTS: AN ACTUAL EXAMPLE</a:t>
            </a:r>
          </a:p>
          <a:p>
            <a:pPr>
              <a:spcBef>
                <a:spcPts val="0"/>
              </a:spcBef>
              <a:spcAft>
                <a:spcPts val="0"/>
              </a:spcAft>
              <a:buFont typeface="Symbol"/>
              <a:buChar char=""/>
              <a:defRPr/>
            </a:pPr>
            <a:r>
              <a:rPr lang="en-US" sz="1800" b="1" dirty="0">
                <a:solidFill>
                  <a:srgbClr val="FF0000"/>
                </a:solidFill>
                <a:latin typeface="Calibri"/>
                <a:ea typeface="Calibri"/>
              </a:rPr>
              <a:t>2016-2019 Legal Fees $100,000+ ($25,000+ Annualized)</a:t>
            </a:r>
          </a:p>
          <a:p>
            <a:pPr lvl="1">
              <a:spcBef>
                <a:spcPts val="0"/>
              </a:spcBef>
              <a:spcAft>
                <a:spcPts val="0"/>
              </a:spcAft>
              <a:buFont typeface="Symbol"/>
              <a:buChar char=""/>
              <a:defRPr/>
            </a:pPr>
            <a:r>
              <a:rPr lang="en-US" sz="1400" dirty="0">
                <a:solidFill>
                  <a:srgbClr val="003399"/>
                </a:solidFill>
                <a:latin typeface="Calibri"/>
                <a:ea typeface="Calibri"/>
              </a:rPr>
              <a:t>Wireless ROW Dispute</a:t>
            </a:r>
            <a:endParaRPr lang="en-US" sz="1400" dirty="0">
              <a:solidFill>
                <a:srgbClr val="003399"/>
              </a:solidFill>
              <a:latin typeface="Times New Roman"/>
              <a:ea typeface="Calibri"/>
            </a:endParaRPr>
          </a:p>
          <a:p>
            <a:pPr lvl="1">
              <a:spcBef>
                <a:spcPts val="0"/>
              </a:spcBef>
              <a:spcAft>
                <a:spcPts val="0"/>
              </a:spcAft>
              <a:buFont typeface="Symbol"/>
              <a:buChar char=""/>
              <a:defRPr/>
            </a:pPr>
            <a:r>
              <a:rPr lang="en-US" sz="1400" dirty="0">
                <a:solidFill>
                  <a:srgbClr val="003399"/>
                </a:solidFill>
                <a:latin typeface="Calibri"/>
                <a:ea typeface="Calibri"/>
              </a:rPr>
              <a:t>Draft Wireless Policy</a:t>
            </a:r>
            <a:endParaRPr lang="en-US" sz="1400" dirty="0">
              <a:solidFill>
                <a:srgbClr val="003399"/>
              </a:solidFill>
              <a:latin typeface="Times New Roman"/>
              <a:ea typeface="Calibri"/>
            </a:endParaRPr>
          </a:p>
          <a:p>
            <a:pPr lvl="1">
              <a:spcBef>
                <a:spcPts val="0"/>
              </a:spcBef>
              <a:spcAft>
                <a:spcPts val="0"/>
              </a:spcAft>
              <a:buFont typeface="Symbol"/>
              <a:buChar char=""/>
              <a:defRPr/>
            </a:pPr>
            <a:r>
              <a:rPr lang="en-US" sz="1400" dirty="0">
                <a:solidFill>
                  <a:srgbClr val="003399"/>
                </a:solidFill>
                <a:latin typeface="Calibri"/>
                <a:ea typeface="Calibri"/>
              </a:rPr>
              <a:t>SB 637 Opposition</a:t>
            </a:r>
            <a:endParaRPr lang="en-US" sz="1400" dirty="0">
              <a:solidFill>
                <a:srgbClr val="003399"/>
              </a:solidFill>
              <a:latin typeface="Times New Roman"/>
              <a:ea typeface="Calibri"/>
            </a:endParaRPr>
          </a:p>
          <a:p>
            <a:pPr lvl="1">
              <a:spcBef>
                <a:spcPts val="0"/>
              </a:spcBef>
              <a:spcAft>
                <a:spcPts val="0"/>
              </a:spcAft>
              <a:buFont typeface="Symbol"/>
              <a:buChar char=""/>
              <a:defRPr/>
            </a:pPr>
            <a:r>
              <a:rPr lang="en-US" sz="1400" dirty="0">
                <a:solidFill>
                  <a:srgbClr val="003399"/>
                </a:solidFill>
                <a:latin typeface="Calibri"/>
                <a:ea typeface="Calibri"/>
              </a:rPr>
              <a:t>_______ County ROW Dispute</a:t>
            </a:r>
            <a:endParaRPr lang="en-US" sz="1400" dirty="0">
              <a:solidFill>
                <a:srgbClr val="003399"/>
              </a:solidFill>
              <a:latin typeface="Times New Roman"/>
              <a:ea typeface="Calibri"/>
            </a:endParaRPr>
          </a:p>
          <a:p>
            <a:pPr lvl="1">
              <a:spcBef>
                <a:spcPts val="0"/>
              </a:spcBef>
              <a:spcAft>
                <a:spcPts val="0"/>
              </a:spcAft>
              <a:buFont typeface="Symbol"/>
              <a:buChar char=""/>
              <a:defRPr/>
            </a:pPr>
            <a:r>
              <a:rPr lang="en-US" sz="1400" dirty="0">
                <a:solidFill>
                  <a:srgbClr val="003399"/>
                </a:solidFill>
                <a:latin typeface="Calibri"/>
                <a:ea typeface="Calibri"/>
              </a:rPr>
              <a:t>FCC Moratoria Order Opposition</a:t>
            </a:r>
            <a:endParaRPr lang="en-US" sz="1400" dirty="0">
              <a:solidFill>
                <a:srgbClr val="003399"/>
              </a:solidFill>
              <a:latin typeface="Times New Roman"/>
              <a:ea typeface="Calibri"/>
            </a:endParaRPr>
          </a:p>
          <a:p>
            <a:pPr lvl="1">
              <a:spcBef>
                <a:spcPts val="0"/>
              </a:spcBef>
              <a:spcAft>
                <a:spcPts val="0"/>
              </a:spcAft>
              <a:buFont typeface="Symbol"/>
              <a:buChar char=""/>
              <a:defRPr/>
            </a:pPr>
            <a:r>
              <a:rPr lang="en-US" sz="1400" dirty="0">
                <a:solidFill>
                  <a:srgbClr val="003399"/>
                </a:solidFill>
                <a:latin typeface="Calibri"/>
                <a:ea typeface="Calibri"/>
              </a:rPr>
              <a:t>FCC ROW Order Opposition</a:t>
            </a:r>
          </a:p>
          <a:p>
            <a:pPr lvl="1">
              <a:spcBef>
                <a:spcPts val="0"/>
              </a:spcBef>
              <a:spcAft>
                <a:spcPts val="0"/>
              </a:spcAft>
              <a:buFont typeface="Symbol"/>
              <a:buChar char=""/>
              <a:defRPr/>
            </a:pPr>
            <a:r>
              <a:rPr lang="en-US" sz="1400" dirty="0">
                <a:solidFill>
                  <a:srgbClr val="003399"/>
                </a:solidFill>
                <a:latin typeface="Calibri"/>
                <a:ea typeface="Calibri"/>
              </a:rPr>
              <a:t>FCC Cable Franchise Fee Opposition</a:t>
            </a:r>
          </a:p>
          <a:p>
            <a:pPr lvl="1">
              <a:spcBef>
                <a:spcPts val="0"/>
              </a:spcBef>
              <a:spcAft>
                <a:spcPts val="0"/>
              </a:spcAft>
              <a:buFont typeface="Symbol"/>
              <a:buChar char=""/>
              <a:defRPr/>
            </a:pPr>
            <a:r>
              <a:rPr lang="en-US" sz="1400" dirty="0">
                <a:solidFill>
                  <a:srgbClr val="003399"/>
                </a:solidFill>
                <a:latin typeface="Calibri"/>
                <a:ea typeface="Calibri"/>
              </a:rPr>
              <a:t>Twp Hall Cell Tower Lease Renewal Negotiations</a:t>
            </a:r>
          </a:p>
          <a:p>
            <a:pPr lvl="1">
              <a:spcBef>
                <a:spcPts val="0"/>
              </a:spcBef>
              <a:spcAft>
                <a:spcPts val="0"/>
              </a:spcAft>
              <a:buFont typeface="Symbol"/>
              <a:buChar char=""/>
              <a:defRPr/>
            </a:pPr>
            <a:r>
              <a:rPr lang="en-US" sz="1400" dirty="0">
                <a:solidFill>
                  <a:srgbClr val="003399"/>
                </a:solidFill>
                <a:latin typeface="Calibri"/>
                <a:ea typeface="Calibri"/>
              </a:rPr>
              <a:t>Twp Hall Cell Tower Easements Negotiations (DAS and other connections)</a:t>
            </a:r>
            <a:endParaRPr lang="en-US" sz="1400" dirty="0">
              <a:solidFill>
                <a:srgbClr val="003399"/>
              </a:solidFill>
              <a:latin typeface="Times New Roman"/>
              <a:ea typeface="Calibri"/>
            </a:endParaRPr>
          </a:p>
          <a:p>
            <a:pPr lvl="1">
              <a:spcBef>
                <a:spcPts val="0"/>
              </a:spcBef>
              <a:spcAft>
                <a:spcPts val="0"/>
              </a:spcAft>
              <a:buFont typeface="Symbol"/>
              <a:buChar char=""/>
              <a:defRPr/>
            </a:pPr>
            <a:r>
              <a:rPr lang="en-US" sz="1400" dirty="0">
                <a:solidFill>
                  <a:srgbClr val="003399"/>
                </a:solidFill>
                <a:latin typeface="Calibri"/>
                <a:ea typeface="Calibri"/>
              </a:rPr>
              <a:t>I-NET/Wired Policy Development </a:t>
            </a:r>
            <a:r>
              <a:rPr lang="en-US" sz="1400" dirty="0">
                <a:solidFill>
                  <a:srgbClr val="FF0000"/>
                </a:solidFill>
                <a:latin typeface="Calibri"/>
                <a:ea typeface="Calibri"/>
              </a:rPr>
              <a:t>($360,000 annually at risk)</a:t>
            </a:r>
            <a:endParaRPr lang="en-US" sz="1400" dirty="0">
              <a:solidFill>
                <a:srgbClr val="FF0000"/>
              </a:solidFill>
              <a:latin typeface="Times New Roman"/>
              <a:ea typeface="Calibri"/>
            </a:endParaRPr>
          </a:p>
          <a:p>
            <a:pPr lvl="1">
              <a:spcBef>
                <a:spcPts val="0"/>
              </a:spcBef>
              <a:spcAft>
                <a:spcPts val="0"/>
              </a:spcAft>
              <a:buFont typeface="Symbol"/>
              <a:buChar char=""/>
              <a:defRPr/>
            </a:pPr>
            <a:endParaRPr lang="en-US" sz="1400" dirty="0">
              <a:solidFill>
                <a:srgbClr val="7030A0"/>
              </a:solidFill>
              <a:latin typeface="Calibri"/>
              <a:ea typeface="Calibri"/>
            </a:endParaRPr>
          </a:p>
          <a:p>
            <a:pPr>
              <a:spcBef>
                <a:spcPts val="0"/>
              </a:spcBef>
              <a:spcAft>
                <a:spcPts val="0"/>
              </a:spcAft>
              <a:buFont typeface="Symbol"/>
              <a:buChar char=""/>
              <a:defRPr/>
            </a:pPr>
            <a:r>
              <a:rPr lang="en-US" sz="1800" dirty="0">
                <a:solidFill>
                  <a:srgbClr val="003399"/>
                </a:solidFill>
                <a:latin typeface="Calibri"/>
                <a:ea typeface="Calibri"/>
              </a:rPr>
              <a:t>Approx Value of All Wireless ROW Annually at FMV: </a:t>
            </a:r>
            <a:r>
              <a:rPr lang="en-US" sz="1800" dirty="0">
                <a:solidFill>
                  <a:srgbClr val="003399"/>
                </a:solidFill>
                <a:highlight>
                  <a:srgbClr val="00FF00"/>
                </a:highlight>
                <a:latin typeface="Calibri"/>
                <a:ea typeface="Calibri"/>
              </a:rPr>
              <a:t>$1,000,000</a:t>
            </a:r>
            <a:r>
              <a:rPr lang="en-US" sz="1800" dirty="0">
                <a:solidFill>
                  <a:srgbClr val="003399"/>
                </a:solidFill>
                <a:latin typeface="Calibri"/>
                <a:ea typeface="Calibri"/>
              </a:rPr>
              <a:t>)</a:t>
            </a:r>
          </a:p>
          <a:p>
            <a:pPr lvl="1">
              <a:spcBef>
                <a:spcPts val="0"/>
              </a:spcBef>
              <a:spcAft>
                <a:spcPts val="0"/>
              </a:spcAft>
              <a:buFont typeface="Symbol"/>
              <a:buChar char=""/>
              <a:defRPr/>
            </a:pPr>
            <a:r>
              <a:rPr lang="en-US" sz="1400" dirty="0">
                <a:solidFill>
                  <a:srgbClr val="003399"/>
                </a:solidFill>
                <a:latin typeface="Calibri"/>
                <a:ea typeface="Calibri"/>
              </a:rPr>
              <a:t>Stripped by Small Cell Laws 2018</a:t>
            </a:r>
            <a:endParaRPr lang="en-US" sz="1400" dirty="0">
              <a:solidFill>
                <a:srgbClr val="003399"/>
              </a:solidFill>
              <a:latin typeface="Times New Roman"/>
              <a:ea typeface="Calibri"/>
            </a:endParaRPr>
          </a:p>
          <a:p>
            <a:pPr>
              <a:spcBef>
                <a:spcPts val="0"/>
              </a:spcBef>
              <a:spcAft>
                <a:spcPts val="0"/>
              </a:spcAft>
              <a:buFont typeface="Symbol"/>
              <a:buChar char=""/>
              <a:defRPr/>
            </a:pPr>
            <a:r>
              <a:rPr lang="en-US" sz="1800" dirty="0">
                <a:solidFill>
                  <a:srgbClr val="003399"/>
                </a:solidFill>
                <a:latin typeface="Calibri"/>
                <a:ea typeface="Calibri"/>
              </a:rPr>
              <a:t>Approx Value of All Wireline ROW Annually at FMV: </a:t>
            </a:r>
            <a:r>
              <a:rPr lang="en-US" sz="1800" dirty="0">
                <a:solidFill>
                  <a:srgbClr val="003399"/>
                </a:solidFill>
                <a:highlight>
                  <a:srgbClr val="00FF00"/>
                </a:highlight>
                <a:latin typeface="Calibri"/>
                <a:ea typeface="Calibri"/>
              </a:rPr>
              <a:t>$500,000</a:t>
            </a:r>
            <a:r>
              <a:rPr lang="en-US" sz="1800" dirty="0">
                <a:solidFill>
                  <a:srgbClr val="003399"/>
                </a:solidFill>
                <a:latin typeface="Calibri"/>
                <a:ea typeface="Calibri"/>
              </a:rPr>
              <a:t>)</a:t>
            </a:r>
          </a:p>
          <a:p>
            <a:pPr lvl="1">
              <a:spcBef>
                <a:spcPts val="0"/>
              </a:spcBef>
              <a:spcAft>
                <a:spcPts val="0"/>
              </a:spcAft>
              <a:buFont typeface="Symbol"/>
              <a:buChar char=""/>
              <a:defRPr/>
            </a:pPr>
            <a:r>
              <a:rPr lang="en-US" sz="1400" dirty="0">
                <a:solidFill>
                  <a:srgbClr val="003399"/>
                </a:solidFill>
                <a:latin typeface="Calibri"/>
                <a:ea typeface="Calibri"/>
              </a:rPr>
              <a:t>Reduced by 80% by Metro Act 2002</a:t>
            </a:r>
            <a:endParaRPr lang="en-US" sz="1400" dirty="0">
              <a:solidFill>
                <a:srgbClr val="003399"/>
              </a:solidFill>
              <a:latin typeface="Times New Roman"/>
              <a:ea typeface="Calibri"/>
            </a:endParaRPr>
          </a:p>
          <a:p>
            <a:pPr>
              <a:spcBef>
                <a:spcPts val="0"/>
              </a:spcBef>
              <a:spcAft>
                <a:spcPts val="0"/>
              </a:spcAft>
              <a:buFont typeface="Symbol"/>
              <a:buChar char=""/>
              <a:defRPr/>
            </a:pPr>
            <a:r>
              <a:rPr lang="en-US" sz="1800" dirty="0">
                <a:solidFill>
                  <a:srgbClr val="003399"/>
                </a:solidFill>
                <a:latin typeface="Calibri"/>
                <a:ea typeface="Calibri"/>
              </a:rPr>
              <a:t>Approx Value Cable Franchise and PEG Fees Annually: </a:t>
            </a:r>
            <a:r>
              <a:rPr lang="en-US" sz="1800" dirty="0">
                <a:solidFill>
                  <a:srgbClr val="003399"/>
                </a:solidFill>
                <a:highlight>
                  <a:srgbClr val="00FF00"/>
                </a:highlight>
                <a:latin typeface="Calibri"/>
                <a:ea typeface="Calibri"/>
              </a:rPr>
              <a:t>$1,500,000</a:t>
            </a:r>
            <a:r>
              <a:rPr lang="en-US" sz="1800" dirty="0">
                <a:solidFill>
                  <a:srgbClr val="003399"/>
                </a:solidFill>
                <a:latin typeface="Calibri"/>
                <a:ea typeface="Calibri"/>
              </a:rPr>
              <a:t>)</a:t>
            </a:r>
          </a:p>
          <a:p>
            <a:pPr lvl="1">
              <a:spcBef>
                <a:spcPts val="0"/>
              </a:spcBef>
              <a:spcAft>
                <a:spcPts val="0"/>
              </a:spcAft>
              <a:buFont typeface="Symbol"/>
              <a:buChar char=""/>
              <a:defRPr/>
            </a:pPr>
            <a:r>
              <a:rPr lang="en-US" sz="1400" dirty="0">
                <a:solidFill>
                  <a:srgbClr val="003399"/>
                </a:solidFill>
                <a:latin typeface="Calibri"/>
                <a:ea typeface="Calibri"/>
              </a:rPr>
              <a:t>Stripped by FCC 2019 (</a:t>
            </a:r>
            <a:r>
              <a:rPr lang="en-US" sz="1400" dirty="0" err="1">
                <a:solidFill>
                  <a:srgbClr val="003399"/>
                </a:solidFill>
                <a:latin typeface="Calibri"/>
                <a:ea typeface="Calibri"/>
              </a:rPr>
              <a:t>tbd</a:t>
            </a:r>
            <a:r>
              <a:rPr lang="en-US" sz="1400" dirty="0">
                <a:solidFill>
                  <a:srgbClr val="003399"/>
                </a:solidFill>
                <a:latin typeface="Calibri"/>
                <a:ea typeface="Calibri"/>
              </a:rPr>
              <a:t>)</a:t>
            </a:r>
          </a:p>
          <a:p>
            <a:pPr>
              <a:spcBef>
                <a:spcPts val="0"/>
              </a:spcBef>
              <a:spcAft>
                <a:spcPts val="0"/>
              </a:spcAft>
              <a:buFont typeface="Symbol"/>
              <a:buChar char=""/>
              <a:defRPr/>
            </a:pPr>
            <a:r>
              <a:rPr lang="en-US" sz="1800" dirty="0">
                <a:solidFill>
                  <a:srgbClr val="003399"/>
                </a:solidFill>
                <a:latin typeface="Calibri"/>
                <a:ea typeface="Calibri"/>
              </a:rPr>
              <a:t>Approx Value I-NET/Wired Policy Development Annually: </a:t>
            </a:r>
            <a:r>
              <a:rPr lang="en-US" sz="1800" dirty="0">
                <a:solidFill>
                  <a:srgbClr val="003399"/>
                </a:solidFill>
                <a:highlight>
                  <a:srgbClr val="00FF00"/>
                </a:highlight>
                <a:latin typeface="Calibri"/>
                <a:ea typeface="Calibri"/>
              </a:rPr>
              <a:t>$360,000</a:t>
            </a:r>
            <a:r>
              <a:rPr lang="en-US" sz="1800" dirty="0">
                <a:solidFill>
                  <a:srgbClr val="003399"/>
                </a:solidFill>
                <a:latin typeface="Calibri"/>
                <a:ea typeface="Calibri"/>
              </a:rPr>
              <a:t>)</a:t>
            </a:r>
          </a:p>
          <a:p>
            <a:pPr lvl="1">
              <a:spcBef>
                <a:spcPts val="0"/>
              </a:spcBef>
              <a:spcAft>
                <a:spcPts val="0"/>
              </a:spcAft>
              <a:buFont typeface="Symbol"/>
              <a:buChar char=""/>
              <a:defRPr/>
            </a:pPr>
            <a:r>
              <a:rPr lang="en-US" sz="1400" dirty="0">
                <a:solidFill>
                  <a:srgbClr val="003399"/>
                </a:solidFill>
                <a:latin typeface="Calibri"/>
                <a:ea typeface="Calibri"/>
              </a:rPr>
              <a:t>Stripped by Mich Video Service Act 2007</a:t>
            </a:r>
            <a:endParaRPr lang="en-US" sz="1400" dirty="0">
              <a:solidFill>
                <a:srgbClr val="003399"/>
              </a:solidFill>
              <a:latin typeface="Times New Roman"/>
              <a:ea typeface="Calibri"/>
            </a:endParaRPr>
          </a:p>
          <a:p>
            <a:pPr marL="0">
              <a:spcBef>
                <a:spcPts val="0"/>
              </a:spcBef>
              <a:spcAft>
                <a:spcPts val="0"/>
              </a:spcAft>
              <a:defRPr/>
            </a:pPr>
            <a:r>
              <a:rPr lang="en-US" sz="1800" dirty="0">
                <a:solidFill>
                  <a:srgbClr val="003399"/>
                </a:solidFill>
                <a:latin typeface="Calibri"/>
                <a:ea typeface="Calibri"/>
              </a:rPr>
              <a:t>Approx Value Twp Hall Cell Tower Tenant Leases (3) Annually: </a:t>
            </a:r>
            <a:r>
              <a:rPr lang="en-US" sz="1800" dirty="0">
                <a:solidFill>
                  <a:srgbClr val="003399"/>
                </a:solidFill>
                <a:highlight>
                  <a:srgbClr val="00FF00"/>
                </a:highlight>
                <a:latin typeface="Calibri"/>
                <a:ea typeface="Calibri"/>
              </a:rPr>
              <a:t>$100,000</a:t>
            </a:r>
            <a:r>
              <a:rPr lang="en-US" sz="1800" dirty="0">
                <a:solidFill>
                  <a:srgbClr val="003399"/>
                </a:solidFill>
                <a:latin typeface="Calibri"/>
                <a:ea typeface="Calibri"/>
              </a:rPr>
              <a:t>)</a:t>
            </a:r>
          </a:p>
          <a:p>
            <a:pPr marL="0">
              <a:spcBef>
                <a:spcPts val="0"/>
              </a:spcBef>
              <a:spcAft>
                <a:spcPts val="0"/>
              </a:spcAft>
              <a:defRPr/>
            </a:pPr>
            <a:r>
              <a:rPr lang="en-US" sz="1800" dirty="0">
                <a:solidFill>
                  <a:srgbClr val="003399"/>
                </a:solidFill>
                <a:latin typeface="Calibri"/>
                <a:ea typeface="Calibri"/>
              </a:rPr>
              <a:t>Approx Value of Easements to Cell Tower Annually: </a:t>
            </a:r>
            <a:r>
              <a:rPr lang="en-US" sz="1800" dirty="0">
                <a:solidFill>
                  <a:srgbClr val="003399"/>
                </a:solidFill>
                <a:highlight>
                  <a:srgbClr val="00FF00"/>
                </a:highlight>
                <a:latin typeface="Calibri"/>
                <a:ea typeface="Calibri"/>
              </a:rPr>
              <a:t>$10,000</a:t>
            </a:r>
            <a:r>
              <a:rPr lang="en-US" sz="1800" dirty="0">
                <a:solidFill>
                  <a:srgbClr val="003399"/>
                </a:solidFill>
                <a:latin typeface="Calibri"/>
                <a:ea typeface="Calibri"/>
              </a:rPr>
              <a:t>)</a:t>
            </a:r>
          </a:p>
          <a:p>
            <a:pPr marL="800100" lvl="2">
              <a:spcBef>
                <a:spcPts val="0"/>
              </a:spcBef>
              <a:spcAft>
                <a:spcPts val="0"/>
              </a:spcAft>
              <a:defRPr/>
            </a:pPr>
            <a:r>
              <a:rPr lang="en-US" sz="1400" dirty="0">
                <a:solidFill>
                  <a:srgbClr val="003399"/>
                </a:solidFill>
                <a:latin typeface="Calibri"/>
                <a:ea typeface="Calibri"/>
              </a:rPr>
              <a:t>TBD 2019</a:t>
            </a:r>
            <a:endParaRPr lang="en-US" sz="1000" dirty="0">
              <a:solidFill>
                <a:srgbClr val="003399"/>
              </a:solidFill>
              <a:latin typeface="Calibri"/>
              <a:ea typeface="Calibri"/>
            </a:endParaRPr>
          </a:p>
          <a:p>
            <a:pPr marL="0">
              <a:spcBef>
                <a:spcPts val="0"/>
              </a:spcBef>
              <a:spcAft>
                <a:spcPts val="0"/>
              </a:spcAft>
              <a:defRPr/>
            </a:pPr>
            <a:r>
              <a:rPr lang="en-US" sz="1400" b="1" dirty="0">
                <a:solidFill>
                  <a:srgbClr val="003399"/>
                </a:solidFill>
                <a:latin typeface="Calibri"/>
                <a:ea typeface="Calibri"/>
              </a:rPr>
              <a:t>TOTAL COMMUNICATIONS INDUSTRY ANNUAL COSTS TO ONE COMMUNITY</a:t>
            </a:r>
            <a:r>
              <a:rPr lang="en-US" sz="1400" b="1" dirty="0">
                <a:solidFill>
                  <a:srgbClr val="7030A0"/>
                </a:solidFill>
                <a:latin typeface="Calibri"/>
                <a:ea typeface="Calibri"/>
              </a:rPr>
              <a:t>: </a:t>
            </a:r>
            <a:r>
              <a:rPr lang="en-US" sz="1400" b="1" dirty="0">
                <a:solidFill>
                  <a:srgbClr val="FF0000"/>
                </a:solidFill>
                <a:latin typeface="Calibri"/>
                <a:ea typeface="Calibri"/>
              </a:rPr>
              <a:t>$3,495,000 </a:t>
            </a:r>
          </a:p>
          <a:p>
            <a:pPr>
              <a:defRPr/>
            </a:pPr>
            <a:endParaRPr lang="en-US" dirty="0"/>
          </a:p>
        </p:txBody>
      </p:sp>
    </p:spTree>
    <p:extLst>
      <p:ext uri="{BB962C8B-B14F-4D97-AF65-F5344CB8AC3E}">
        <p14:creationId xmlns:p14="http://schemas.microsoft.com/office/powerpoint/2010/main" val="8008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b="1" dirty="0"/>
              <a:t>SOLUTIONS</a:t>
            </a:r>
          </a:p>
        </p:txBody>
      </p:sp>
      <p:sp>
        <p:nvSpPr>
          <p:cNvPr id="17411" name="Content Placeholder 2"/>
          <p:cNvSpPr>
            <a:spLocks noGrp="1"/>
          </p:cNvSpPr>
          <p:nvPr>
            <p:ph idx="1"/>
          </p:nvPr>
        </p:nvSpPr>
        <p:spPr>
          <a:xfrm>
            <a:off x="0" y="1600200"/>
            <a:ext cx="9144000" cy="4525963"/>
          </a:xfrm>
        </p:spPr>
        <p:txBody>
          <a:bodyPr/>
          <a:lstStyle/>
          <a:p>
            <a:endParaRPr lang="en-US" altLang="en-US" dirty="0">
              <a:solidFill>
                <a:srgbClr val="003399"/>
              </a:solidFill>
            </a:endParaRPr>
          </a:p>
          <a:p>
            <a:endParaRPr lang="en-US" altLang="en-US" dirty="0">
              <a:solidFill>
                <a:srgbClr val="003399"/>
              </a:solidFill>
            </a:endParaRPr>
          </a:p>
          <a:p>
            <a:pPr marL="0" indent="0" algn="ctr">
              <a:buNone/>
            </a:pPr>
            <a:r>
              <a:rPr lang="en-US" altLang="en-US" sz="4400" b="1" dirty="0">
                <a:solidFill>
                  <a:srgbClr val="003399"/>
                </a:solidFill>
              </a:rPr>
              <a:t>Enforce Constitutional Home Rule Control of Your ROW </a:t>
            </a:r>
          </a:p>
        </p:txBody>
      </p:sp>
    </p:spTree>
    <p:extLst>
      <p:ext uri="{BB962C8B-B14F-4D97-AF65-F5344CB8AC3E}">
        <p14:creationId xmlns:p14="http://schemas.microsoft.com/office/powerpoint/2010/main" val="2422221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5897563"/>
          </a:xfrm>
        </p:spPr>
        <p:txBody>
          <a:bodyPr/>
          <a:lstStyle/>
          <a:p>
            <a:pPr marL="0" indent="0" algn="ctr">
              <a:buFontTx/>
              <a:buNone/>
              <a:defRPr/>
            </a:pPr>
            <a:r>
              <a:rPr lang="en-US" sz="4400" b="1" dirty="0">
                <a:solidFill>
                  <a:srgbClr val="003399"/>
                </a:solidFill>
              </a:rPr>
              <a:t>OPEN Q &amp;A</a:t>
            </a:r>
            <a:endParaRPr lang="en-US" sz="4400" dirty="0">
              <a:solidFill>
                <a:srgbClr val="003399"/>
              </a:solidFill>
            </a:endParaRPr>
          </a:p>
          <a:p>
            <a:pPr>
              <a:defRPr/>
            </a:pPr>
            <a:endParaRPr lang="en-US" dirty="0">
              <a:solidFill>
                <a:srgbClr val="0070C0"/>
              </a:solidFill>
            </a:endParaRPr>
          </a:p>
        </p:txBody>
      </p:sp>
    </p:spTree>
    <p:extLst>
      <p:ext uri="{BB962C8B-B14F-4D97-AF65-F5344CB8AC3E}">
        <p14:creationId xmlns:p14="http://schemas.microsoft.com/office/powerpoint/2010/main" val="3780156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37"/>
          </a:xfrm>
        </p:spPr>
        <p:txBody>
          <a:bodyPr rtlCol="0">
            <a:normAutofit fontScale="90000"/>
          </a:bodyPr>
          <a:lstStyle/>
          <a:p>
            <a:pPr eaLnBrk="1" fontAlgn="auto" hangingPunct="1">
              <a:spcAft>
                <a:spcPts val="0"/>
              </a:spcAft>
              <a:defRPr/>
            </a:pPr>
            <a:endParaRPr lang="en-US"/>
          </a:p>
        </p:txBody>
      </p:sp>
      <p:sp>
        <p:nvSpPr>
          <p:cNvPr id="3" name="Content Placeholder 2"/>
          <p:cNvSpPr>
            <a:spLocks noGrp="1"/>
          </p:cNvSpPr>
          <p:nvPr>
            <p:ph idx="1"/>
          </p:nvPr>
        </p:nvSpPr>
        <p:spPr>
          <a:xfrm>
            <a:off x="457200" y="41275"/>
            <a:ext cx="8229600" cy="6664325"/>
          </a:xfrm>
        </p:spPr>
        <p:txBody>
          <a:bodyPr rtlCol="0">
            <a:normAutofit fontScale="25000" lnSpcReduction="20000"/>
          </a:bodyPr>
          <a:lstStyle/>
          <a:p>
            <a:pPr eaLnBrk="1" fontAlgn="auto" hangingPunct="1">
              <a:spcAft>
                <a:spcPts val="0"/>
              </a:spcAft>
              <a:buFont typeface="Arial" panose="020B0604020202020204" pitchFamily="34" charset="0"/>
              <a:buChar char="•"/>
              <a:defRPr/>
            </a:pPr>
            <a:endParaRPr lang="en-US" dirty="0"/>
          </a:p>
          <a:p>
            <a:pPr marL="0" indent="0" algn="ctr" eaLnBrk="1" fontAlgn="auto" hangingPunct="1">
              <a:spcAft>
                <a:spcPts val="0"/>
              </a:spcAft>
              <a:buFont typeface="Arial" panose="020B0604020202020204" pitchFamily="34" charset="0"/>
              <a:buNone/>
              <a:defRPr/>
            </a:pPr>
            <a:r>
              <a:rPr lang="en-US" sz="9600" b="1" dirty="0">
                <a:solidFill>
                  <a:srgbClr val="003399"/>
                </a:solidFill>
              </a:rPr>
              <a:t>Michael J. Watza Biography</a:t>
            </a:r>
            <a:endParaRPr lang="en-US" sz="9600" dirty="0">
              <a:solidFill>
                <a:srgbClr val="003399"/>
              </a:solidFill>
            </a:endParaRPr>
          </a:p>
          <a:p>
            <a:pPr marL="0" indent="0" algn="ctr" eaLnBrk="1" fontAlgn="auto" hangingPunct="1">
              <a:spcAft>
                <a:spcPts val="0"/>
              </a:spcAft>
              <a:buFont typeface="Arial" panose="020B0604020202020204" pitchFamily="34" charset="0"/>
              <a:buNone/>
              <a:defRPr/>
            </a:pPr>
            <a:r>
              <a:rPr lang="en-US" sz="4800" b="1" dirty="0">
                <a:solidFill>
                  <a:srgbClr val="003399"/>
                </a:solidFill>
              </a:rPr>
              <a:t>Martindale Hubbell AV Rating</a:t>
            </a:r>
          </a:p>
          <a:p>
            <a:pPr marL="0" indent="0" algn="ctr" eaLnBrk="1" fontAlgn="auto" hangingPunct="1">
              <a:spcAft>
                <a:spcPts val="0"/>
              </a:spcAft>
              <a:buFont typeface="Arial" panose="020B0604020202020204" pitchFamily="34" charset="0"/>
              <a:buNone/>
              <a:defRPr/>
            </a:pPr>
            <a:r>
              <a:rPr lang="en-US" sz="4800" b="1" dirty="0">
                <a:solidFill>
                  <a:srgbClr val="003399"/>
                </a:solidFill>
              </a:rPr>
              <a:t>Super Lawyer Designation</a:t>
            </a:r>
          </a:p>
          <a:p>
            <a:pPr marL="0" indent="0" algn="ctr" eaLnBrk="1" fontAlgn="auto" hangingPunct="1">
              <a:spcAft>
                <a:spcPts val="0"/>
              </a:spcAft>
              <a:buFont typeface="Arial" panose="020B0604020202020204" pitchFamily="34" charset="0"/>
              <a:buNone/>
              <a:defRPr/>
            </a:pPr>
            <a:r>
              <a:rPr lang="en-US" sz="4800" b="1" dirty="0">
                <a:solidFill>
                  <a:srgbClr val="003399"/>
                </a:solidFill>
              </a:rPr>
              <a:t>Detroit Business Top Lawyer</a:t>
            </a:r>
          </a:p>
          <a:p>
            <a:pPr eaLnBrk="1" fontAlgn="auto" hangingPunct="1">
              <a:spcAft>
                <a:spcPts val="0"/>
              </a:spcAft>
              <a:buFont typeface="Arial" panose="020B0604020202020204" pitchFamily="34" charset="0"/>
              <a:buChar char="•"/>
              <a:defRPr/>
            </a:pPr>
            <a:r>
              <a:rPr lang="en-US" sz="4800" dirty="0">
                <a:solidFill>
                  <a:srgbClr val="003399"/>
                </a:solidFill>
              </a:rPr>
              <a:t>Michael J. Watza is Co-Chair of the Governmental and Commercial Litigation Practice Groups at Kitch, a full service Law firm based in Detroit, with offices in Lansing, Marquette, Mt. Clemens, Chicago, Ill., Toledo, OH. and Hawaii</a:t>
            </a:r>
          </a:p>
          <a:p>
            <a:pPr eaLnBrk="1" fontAlgn="auto" hangingPunct="1">
              <a:spcAft>
                <a:spcPts val="0"/>
              </a:spcAft>
              <a:buFont typeface="Arial" panose="020B0604020202020204" pitchFamily="34" charset="0"/>
              <a:buChar char="•"/>
              <a:defRPr/>
            </a:pPr>
            <a:r>
              <a:rPr lang="en-US" sz="4800" dirty="0">
                <a:solidFill>
                  <a:srgbClr val="003399"/>
                </a:solidFill>
              </a:rPr>
              <a:t>Mr. Watza's practice provides litigated, legislative and regulatory solutions on behalf of municipal, health care and private sector clients concerning legislation, Complex Litigation, Governance Issues, Telecommunications including Cable and Cell Towers, Energy, Gaming and Insurance.</a:t>
            </a:r>
          </a:p>
          <a:p>
            <a:pPr eaLnBrk="1" fontAlgn="auto" hangingPunct="1">
              <a:spcAft>
                <a:spcPts val="0"/>
              </a:spcAft>
              <a:buFont typeface="Arial" panose="020B0604020202020204" pitchFamily="34" charset="0"/>
              <a:buChar char="•"/>
              <a:defRPr/>
            </a:pPr>
            <a:r>
              <a:rPr lang="en-US" sz="4800" dirty="0">
                <a:solidFill>
                  <a:srgbClr val="003399"/>
                </a:solidFill>
              </a:rPr>
              <a:t>Michael has managed multiple legislative initiatives, represented clients in State and Federal trial and appellate courts as well as attended to regulatory matters before State agencies and the Federal Communications Commission and Department of Transportation (PHSMA).</a:t>
            </a:r>
          </a:p>
          <a:p>
            <a:pPr eaLnBrk="1" fontAlgn="auto" hangingPunct="1">
              <a:spcAft>
                <a:spcPts val="0"/>
              </a:spcAft>
              <a:buFont typeface="Arial" panose="020B0604020202020204" pitchFamily="34" charset="0"/>
              <a:buChar char="•"/>
              <a:defRPr/>
            </a:pPr>
            <a:r>
              <a:rPr lang="en-US" sz="4800" dirty="0">
                <a:solidFill>
                  <a:srgbClr val="003399"/>
                </a:solidFill>
              </a:rPr>
              <a:t>Michael has represented clients in the halls of the Michigan Legislature and Congress through negotiation, drafting and testimony regarding legislation on various issues including energy, transmission line siting,</a:t>
            </a:r>
            <a:r>
              <a:rPr lang="en-US" sz="4800" b="1" dirty="0">
                <a:solidFill>
                  <a:srgbClr val="003399"/>
                </a:solidFill>
              </a:rPr>
              <a:t> </a:t>
            </a:r>
            <a:r>
              <a:rPr lang="en-US" sz="4800" dirty="0">
                <a:solidFill>
                  <a:srgbClr val="003399"/>
                </a:solidFill>
              </a:rPr>
              <a:t>telecommunications (cable and cell towers), pipeline regulation, the formation of inter-governmental authorities and tort reform.</a:t>
            </a:r>
          </a:p>
          <a:p>
            <a:pPr fontAlgn="auto">
              <a:spcAft>
                <a:spcPts val="0"/>
              </a:spcAft>
              <a:buFont typeface="Arial" panose="020B0604020202020204" pitchFamily="34" charset="0"/>
              <a:buChar char="•"/>
              <a:defRPr/>
            </a:pPr>
            <a:r>
              <a:rPr lang="en-US" sz="4800" dirty="0">
                <a:solidFill>
                  <a:srgbClr val="003399"/>
                </a:solidFill>
              </a:rPr>
              <a:t>Michael also serves as General Counsel to PROTEC - a consortium of over 100 communities, Chair of the Novi EDC, Chair of Attorney Grievance Commission Grievance Panel #9, Past Chair of the Administrative and Regulatory Law Section of the State Bar and the Government Law Section of the State Bar, Chair of the International Municipal Lawyers Telecommunications Committee and past board member of the Michigan Gaming Control Board and Covenant House Central School Board in Detroit.</a:t>
            </a:r>
          </a:p>
          <a:p>
            <a:pPr eaLnBrk="1" fontAlgn="auto" hangingPunct="1">
              <a:spcAft>
                <a:spcPts val="0"/>
              </a:spcAft>
              <a:buFont typeface="Arial" panose="020B0604020202020204" pitchFamily="34" charset="0"/>
              <a:buChar char="•"/>
              <a:defRPr/>
            </a:pPr>
            <a:r>
              <a:rPr lang="en-US" sz="4800" dirty="0">
                <a:solidFill>
                  <a:srgbClr val="003399"/>
                </a:solidFill>
              </a:rPr>
              <a:t>Michael has served as an adjunct faculty member at Michigan State University College of Law having taught Communications Law and Policy and Ethics and the Practice of Law and is presently on the faculty of the Michigan State University Institute for Public Utilities.</a:t>
            </a:r>
          </a:p>
          <a:p>
            <a:pPr eaLnBrk="1" fontAlgn="auto" hangingPunct="1">
              <a:spcAft>
                <a:spcPts val="0"/>
              </a:spcAft>
              <a:buFont typeface="Arial" panose="020B0604020202020204" pitchFamily="34" charset="0"/>
              <a:buChar char="•"/>
              <a:defRPr/>
            </a:pPr>
            <a:r>
              <a:rPr lang="en-US" sz="4800" dirty="0">
                <a:solidFill>
                  <a:srgbClr val="003399"/>
                </a:solidFill>
              </a:rPr>
              <a:t>In 2008, Michael successfully led a coalition of Michigan Cities to Federal Court and Congress to oppose Comcast’s effort to move PEG channels to the 900 channel range resulting in, among other things, an apology by Comcast to Congress.</a:t>
            </a:r>
          </a:p>
          <a:p>
            <a:pPr eaLnBrk="1" fontAlgn="auto" hangingPunct="1">
              <a:spcAft>
                <a:spcPts val="0"/>
              </a:spcAft>
              <a:buFont typeface="Arial" panose="020B0604020202020204" pitchFamily="34" charset="0"/>
              <a:buChar char="•"/>
              <a:defRPr/>
            </a:pPr>
            <a:r>
              <a:rPr lang="en-US" sz="4800" dirty="0">
                <a:solidFill>
                  <a:srgbClr val="003399"/>
                </a:solidFill>
              </a:rPr>
              <a:t>Michael provided the legal components to the development of the 1st new Municipal Broadband projects in Sebewaing, Marshall and several other communities across Michigan, as well as leading the defense of Rights of Way in the current DAS Siting Issues and Legislation threatening Michigan Communities.</a:t>
            </a:r>
          </a:p>
          <a:p>
            <a:pPr marL="914400" lvl="2" indent="0" fontAlgn="auto">
              <a:spcAft>
                <a:spcPts val="0"/>
              </a:spcAft>
              <a:buNone/>
              <a:defRPr/>
            </a:pPr>
            <a:r>
              <a:rPr lang="en-US" sz="4000" b="1" dirty="0">
                <a:solidFill>
                  <a:srgbClr val="003399"/>
                </a:solidFill>
              </a:rPr>
              <a:t>		Michael J. Watza </a:t>
            </a:r>
          </a:p>
          <a:p>
            <a:pPr marL="914400" lvl="2" indent="0" fontAlgn="auto">
              <a:spcAft>
                <a:spcPts val="0"/>
              </a:spcAft>
              <a:buNone/>
              <a:defRPr/>
            </a:pPr>
            <a:r>
              <a:rPr lang="en-US" sz="4000" b="1" dirty="0">
                <a:solidFill>
                  <a:srgbClr val="003399"/>
                </a:solidFill>
              </a:rPr>
              <a:t>	Kitch Drutchas Wagner Valitutti &amp; Sherbrook</a:t>
            </a:r>
            <a:br>
              <a:rPr lang="en-US" sz="4000" b="1" dirty="0">
                <a:solidFill>
                  <a:srgbClr val="003399"/>
                </a:solidFill>
              </a:rPr>
            </a:br>
            <a:r>
              <a:rPr lang="en-US" sz="4000" b="1" dirty="0">
                <a:solidFill>
                  <a:srgbClr val="003399"/>
                </a:solidFill>
              </a:rPr>
              <a:t>		1 Woodward 24th Floor</a:t>
            </a:r>
            <a:br>
              <a:rPr lang="en-US" sz="4000" b="1" dirty="0">
                <a:solidFill>
                  <a:srgbClr val="003399"/>
                </a:solidFill>
              </a:rPr>
            </a:br>
            <a:r>
              <a:rPr lang="en-US" sz="4000" b="1" dirty="0">
                <a:solidFill>
                  <a:srgbClr val="003399"/>
                </a:solidFill>
              </a:rPr>
              <a:t>		Detroit, MI 48226</a:t>
            </a:r>
            <a:br>
              <a:rPr lang="en-US" sz="4000" b="1" dirty="0">
                <a:solidFill>
                  <a:srgbClr val="0070C0"/>
                </a:solidFill>
              </a:rPr>
            </a:br>
            <a:r>
              <a:rPr lang="en-US" sz="4000" b="1" dirty="0"/>
              <a:t>		</a:t>
            </a:r>
            <a:r>
              <a:rPr lang="en-US" sz="2800" b="1" dirty="0">
                <a:hlinkClick r:id="rId2"/>
              </a:rPr>
              <a:t>Mike.Watza@Kitch.Com</a:t>
            </a:r>
            <a:endParaRPr lang="en-US" sz="2800" b="1" dirty="0"/>
          </a:p>
          <a:p>
            <a:pPr marL="1828800" lvl="4" indent="0" eaLnBrk="1" fontAlgn="auto" hangingPunct="1">
              <a:spcAft>
                <a:spcPts val="0"/>
              </a:spcAft>
              <a:buFontTx/>
              <a:buNone/>
              <a:defRPr/>
            </a:pPr>
            <a:r>
              <a:rPr lang="en-US" sz="3600" b="1" dirty="0"/>
              <a:t>	</a:t>
            </a:r>
            <a:r>
              <a:rPr lang="en-US" sz="3600" b="1" dirty="0">
                <a:solidFill>
                  <a:srgbClr val="003399"/>
                </a:solidFill>
              </a:rPr>
              <a:t>O: (313) 965-7983</a:t>
            </a:r>
            <a:br>
              <a:rPr lang="en-US" sz="3600" b="1" dirty="0">
                <a:solidFill>
                  <a:srgbClr val="003399"/>
                </a:solidFill>
              </a:rPr>
            </a:br>
            <a:r>
              <a:rPr lang="en-US" sz="3600" b="1" dirty="0">
                <a:solidFill>
                  <a:srgbClr val="003399"/>
                </a:solidFill>
              </a:rPr>
              <a:t>	M: (248) 921-3888</a:t>
            </a:r>
          </a:p>
          <a:p>
            <a:pPr marL="0" indent="0" eaLnBrk="1" fontAlgn="auto" hangingPunct="1">
              <a:spcAft>
                <a:spcPts val="0"/>
              </a:spcAft>
              <a:buFont typeface="Arial" panose="020B0604020202020204" pitchFamily="34" charset="0"/>
              <a:buNone/>
              <a:defRPr/>
            </a:pPr>
            <a:endParaRPr lang="en-US" dirty="0"/>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1275"/>
            <a:ext cx="1028700"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995988"/>
            <a:ext cx="21336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5942013"/>
            <a:ext cx="19240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94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b="1" dirty="0"/>
            </a:br>
            <a:br>
              <a:rPr lang="en-US" b="1" dirty="0"/>
            </a:br>
            <a:br>
              <a:rPr lang="en-US" b="1" dirty="0"/>
            </a:br>
            <a:br>
              <a:rPr lang="en-US" b="1" dirty="0"/>
            </a:br>
            <a:br>
              <a:rPr lang="en-US" b="1" dirty="0"/>
            </a:br>
            <a:r>
              <a:rPr lang="en-US" b="1" dirty="0"/>
              <a:t>THE ART OF ADVOCACY</a:t>
            </a:r>
            <a:br>
              <a:rPr lang="en-US" b="1" dirty="0"/>
            </a:br>
            <a:br>
              <a:rPr lang="en-US" b="1" dirty="0"/>
            </a:br>
            <a:br>
              <a:rPr lang="en-US" b="1" dirty="0"/>
            </a:br>
            <a:r>
              <a:rPr lang="en-US" b="1" dirty="0"/>
              <a:t>1</a:t>
            </a:r>
            <a:r>
              <a:rPr lang="en-US" b="1" baseline="30000" dirty="0"/>
              <a:t>ST</a:t>
            </a:r>
            <a:r>
              <a:rPr lang="en-US" b="1" dirty="0"/>
              <a:t> – LETS DISPENSE WITH THE CAREFULLY DESIGNED INDUSTRY NOMENCLATURE</a:t>
            </a:r>
          </a:p>
        </p:txBody>
      </p:sp>
      <p:sp>
        <p:nvSpPr>
          <p:cNvPr id="3" name="Content Placeholder 2"/>
          <p:cNvSpPr>
            <a:spLocks noGrp="1"/>
          </p:cNvSpPr>
          <p:nvPr>
            <p:ph idx="1"/>
          </p:nvPr>
        </p:nvSpPr>
        <p:spPr>
          <a:xfrm>
            <a:off x="457200" y="1752600"/>
            <a:ext cx="8229600" cy="4525963"/>
          </a:xfrm>
        </p:spPr>
        <p:txBody>
          <a:bodyPr/>
          <a:lstStyle/>
          <a:p>
            <a:pPr marL="0" indent="0">
              <a:buNone/>
            </a:pPr>
            <a:endParaRPr lang="en-US" dirty="0"/>
          </a:p>
        </p:txBody>
      </p:sp>
    </p:spTree>
    <p:extLst>
      <p:ext uri="{BB962C8B-B14F-4D97-AF65-F5344CB8AC3E}">
        <p14:creationId xmlns:p14="http://schemas.microsoft.com/office/powerpoint/2010/main" val="177899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a:t>“SMALL” IS NOT “SMALL”</a:t>
            </a:r>
          </a:p>
        </p:txBody>
      </p:sp>
      <p:sp>
        <p:nvSpPr>
          <p:cNvPr id="3" name="Content Placeholder 2"/>
          <p:cNvSpPr>
            <a:spLocks noGrp="1"/>
          </p:cNvSpPr>
          <p:nvPr>
            <p:ph idx="1"/>
          </p:nvPr>
        </p:nvSpPr>
        <p:spPr>
          <a:xfrm>
            <a:off x="457200" y="762000"/>
            <a:ext cx="8229600" cy="6096000"/>
          </a:xfrm>
        </p:spPr>
        <p:txBody>
          <a:bodyPr/>
          <a:lstStyle/>
          <a:p>
            <a:pPr marL="0" indent="0">
              <a:buNone/>
            </a:pPr>
            <a:r>
              <a:rPr lang="en-US" dirty="0"/>
              <a:t>US 1</a:t>
            </a:r>
            <a:r>
              <a:rPr lang="en-US" baseline="30000" dirty="0"/>
              <a:t>st</a:t>
            </a:r>
            <a:r>
              <a:rPr lang="en-US" dirty="0"/>
              <a:t> Circuit Court of Appeals rejects “small” cell and “pizza box” designation by the FCC and industry</a:t>
            </a:r>
          </a:p>
          <a:p>
            <a:pPr marL="0" indent="0">
              <a:buNone/>
            </a:pPr>
            <a:r>
              <a:rPr lang="en-US" dirty="0"/>
              <a:t>- </a:t>
            </a:r>
            <a:r>
              <a:rPr lang="en-US" sz="1400" dirty="0"/>
              <a:t>UNITED KEETOOWAH BAND OF CHEROKEE INDIANS v FCC No. 18-1129 (August 9, 2019)</a:t>
            </a:r>
          </a:p>
          <a:p>
            <a:pPr marL="0" indent="0">
              <a:buNone/>
            </a:pPr>
            <a:r>
              <a:rPr lang="en-US" sz="1800" b="1" i="1" dirty="0"/>
              <a:t>“…the Commission inadequately justified its portrayal of deregulation’s harms as negligible. The FCC partly based its public-interest conclusion on a picture of small cells that the record does not support. It described small cells as “materially different from the deployment of macrocells…the Commission sums up its explanation of the difference: “small cells are primarily pizza-box sized, lower-powered antennas that can be placed on existing structures.”…but the Commission fails to address that small cells are typically mounted on structures 50 feet or less in height including their antennas”….”</a:t>
            </a:r>
          </a:p>
          <a:p>
            <a:pPr marL="0" indent="0">
              <a:buNone/>
            </a:pPr>
            <a:r>
              <a:rPr lang="en-US" sz="1800" i="1" dirty="0"/>
              <a:t>-Not to mention +</a:t>
            </a:r>
            <a:r>
              <a:rPr lang="en-US" sz="1800" b="1" i="1" dirty="0"/>
              <a:t>28 cubic feet </a:t>
            </a:r>
            <a:r>
              <a:rPr lang="en-US" sz="1800" i="1" dirty="0"/>
              <a:t>of equipment plus unlimited number of antennas per final rules at appendix A to declaratory ruling and third report and order of 9/27/2018</a:t>
            </a:r>
          </a:p>
          <a:p>
            <a:pPr marL="0" indent="0">
              <a:buNone/>
            </a:pPr>
            <a:r>
              <a:rPr lang="en-US" sz="1800" i="1" dirty="0"/>
              <a:t>-Note other FCC reversals in US </a:t>
            </a:r>
            <a:r>
              <a:rPr lang="en-US" sz="1800" i="1" dirty="0" err="1"/>
              <a:t>Cts</a:t>
            </a:r>
            <a:r>
              <a:rPr lang="en-US" sz="1800" i="1" dirty="0"/>
              <a:t> of Appeal</a:t>
            </a:r>
          </a:p>
          <a:p>
            <a:pPr marL="0" indent="0">
              <a:buNone/>
            </a:pPr>
            <a:endParaRPr lang="en-US" i="1" dirty="0"/>
          </a:p>
        </p:txBody>
      </p:sp>
    </p:spTree>
    <p:extLst>
      <p:ext uri="{BB962C8B-B14F-4D97-AF65-F5344CB8AC3E}">
        <p14:creationId xmlns:p14="http://schemas.microsoft.com/office/powerpoint/2010/main" val="409824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a:t>“RIGHT OF WAY CELL TOWERS”</a:t>
            </a:r>
          </a:p>
        </p:txBody>
      </p:sp>
      <p:sp>
        <p:nvSpPr>
          <p:cNvPr id="3" name="Content Placeholder 2"/>
          <p:cNvSpPr>
            <a:spLocks noGrp="1"/>
          </p:cNvSpPr>
          <p:nvPr>
            <p:ph idx="1"/>
          </p:nvPr>
        </p:nvSpPr>
        <p:spPr/>
        <p:txBody>
          <a:bodyPr/>
          <a:lstStyle/>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b="1" dirty="0"/>
              <a:t>Lets call a pig, a pig.</a:t>
            </a:r>
          </a:p>
        </p:txBody>
      </p:sp>
    </p:spTree>
    <p:extLst>
      <p:ext uri="{BB962C8B-B14F-4D97-AF65-F5344CB8AC3E}">
        <p14:creationId xmlns:p14="http://schemas.microsoft.com/office/powerpoint/2010/main" val="294191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29600" cy="5638800"/>
          </a:xfrm>
        </p:spPr>
        <p:txBody>
          <a:bodyPr/>
          <a:lstStyle/>
          <a:p>
            <a:br>
              <a:rPr lang="en-US" altLang="en-US" sz="4000" b="1" dirty="0"/>
            </a:br>
            <a:r>
              <a:rPr lang="en-US" altLang="en-US" sz="4000" b="1" dirty="0"/>
              <a:t>2</a:t>
            </a:r>
            <a:r>
              <a:rPr lang="en-US" altLang="en-US" sz="4000" b="1" baseline="30000" dirty="0"/>
              <a:t>nd -</a:t>
            </a:r>
            <a:r>
              <a:rPr lang="en-US" altLang="en-US" sz="4000" b="1" dirty="0"/>
              <a:t> WHY ARE WE HERE?</a:t>
            </a:r>
            <a:br>
              <a:rPr lang="en-US" altLang="en-US" sz="4000" b="1" dirty="0"/>
            </a:br>
            <a:r>
              <a:rPr lang="en-US" altLang="en-US" sz="4000" b="1" dirty="0"/>
              <a:t>IT’S ALL ABOUT THE MONEY</a:t>
            </a:r>
            <a:br>
              <a:rPr lang="en-US" altLang="en-US" sz="3600" b="1" dirty="0"/>
            </a:br>
            <a:br>
              <a:rPr lang="en-US" altLang="en-US" sz="3600" b="1" dirty="0"/>
            </a:br>
            <a:r>
              <a:rPr lang="en-US" altLang="en-US" sz="3600" b="1" i="1" dirty="0">
                <a:latin typeface="Brush Script MT" panose="03060802040406070304" pitchFamily="66" charset="0"/>
              </a:rPr>
              <a:t>“Sprint…to cut…network costs by relocating to…government-owned properties, which cost much less.”</a:t>
            </a:r>
            <a:br>
              <a:rPr lang="en-US" altLang="en-US" sz="3600" b="1" dirty="0">
                <a:latin typeface="Brush Script MT" panose="03060802040406070304" pitchFamily="66" charset="0"/>
              </a:rPr>
            </a:br>
            <a:br>
              <a:rPr lang="en-US" altLang="en-US" sz="3600" dirty="0">
                <a:solidFill>
                  <a:schemeClr val="tx1"/>
                </a:solidFill>
              </a:rPr>
            </a:br>
            <a:r>
              <a:rPr lang="en-US" altLang="en-US" sz="2400" dirty="0">
                <a:hlinkClick r:id="rId2"/>
              </a:rPr>
              <a:t>http://www.recode.net/2016/1/15/11588832/sprint-finalizes-plan-to-trim-network-costs-by-up-to-1-billion</a:t>
            </a:r>
            <a:br>
              <a:rPr lang="en-US" altLang="en-US" sz="2400" dirty="0"/>
            </a:br>
            <a:br>
              <a:rPr lang="en-US" altLang="en-US" sz="4000" dirty="0"/>
            </a:br>
            <a:endParaRPr lang="en-US" altLang="en-US" sz="4000" dirty="0"/>
          </a:p>
        </p:txBody>
      </p:sp>
      <p:sp>
        <p:nvSpPr>
          <p:cNvPr id="10243" name="Text Box 10"/>
          <p:cNvSpPr txBox="1">
            <a:spLocks noChangeArrowheads="1"/>
          </p:cNvSpPr>
          <p:nvPr/>
        </p:nvSpPr>
        <p:spPr bwMode="auto">
          <a:xfrm>
            <a:off x="381000" y="38862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1200"/>
          </a:p>
        </p:txBody>
      </p:sp>
    </p:spTree>
    <p:extLst>
      <p:ext uri="{BB962C8B-B14F-4D97-AF65-F5344CB8AC3E}">
        <p14:creationId xmlns:p14="http://schemas.microsoft.com/office/powerpoint/2010/main" val="71928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br>
              <a:rPr lang="en-US" b="1" dirty="0"/>
            </a:br>
            <a:br>
              <a:rPr lang="en-US" b="1" dirty="0"/>
            </a:br>
            <a:endParaRPr lang="en-US" b="1" dirty="0"/>
          </a:p>
        </p:txBody>
      </p:sp>
      <p:sp>
        <p:nvSpPr>
          <p:cNvPr id="3" name="Content Placeholder 2"/>
          <p:cNvSpPr>
            <a:spLocks noGrp="1"/>
          </p:cNvSpPr>
          <p:nvPr>
            <p:ph idx="1"/>
          </p:nvPr>
        </p:nvSpPr>
        <p:spPr>
          <a:xfrm>
            <a:off x="152400" y="228600"/>
            <a:ext cx="8763000" cy="5897563"/>
          </a:xfrm>
        </p:spPr>
        <p:txBody>
          <a:bodyPr/>
          <a:lstStyle/>
          <a:p>
            <a:pPr marL="0" indent="0" algn="ctr">
              <a:buNone/>
            </a:pPr>
            <a:r>
              <a:rPr lang="en-US" sz="4400" b="1" dirty="0">
                <a:solidFill>
                  <a:srgbClr val="003399"/>
                </a:solidFill>
              </a:rPr>
              <a:t>$$ VERSUS LOCAL CONTROL</a:t>
            </a:r>
          </a:p>
          <a:p>
            <a:pPr marL="0" indent="0" algn="ctr">
              <a:buNone/>
            </a:pPr>
            <a:endParaRPr lang="en-US" sz="2000" dirty="0">
              <a:solidFill>
                <a:srgbClr val="003399"/>
              </a:solidFill>
            </a:endParaRPr>
          </a:p>
          <a:p>
            <a:pPr marL="0" indent="0">
              <a:buNone/>
            </a:pPr>
            <a:r>
              <a:rPr lang="en-US" sz="2000" dirty="0">
                <a:solidFill>
                  <a:srgbClr val="003399"/>
                </a:solidFill>
              </a:rPr>
              <a:t>§ 29 Highways, streets, alleys, public places; control, use by public utilities.</a:t>
            </a:r>
          </a:p>
          <a:p>
            <a:pPr marL="0" indent="0">
              <a:buNone/>
            </a:pPr>
            <a:r>
              <a:rPr lang="en-US" sz="2000" i="1" dirty="0">
                <a:solidFill>
                  <a:srgbClr val="003399"/>
                </a:solidFill>
              </a:rPr>
              <a:t>No [one] …shall have the right to the use of the highways, streets, alleys or other public places …without the consent of the duly constituted authority of the county, township, city or village; </a:t>
            </a:r>
          </a:p>
          <a:p>
            <a:pPr marL="0" indent="0">
              <a:buNone/>
            </a:pPr>
            <a:r>
              <a:rPr lang="en-US" sz="2000" i="1" dirty="0">
                <a:solidFill>
                  <a:srgbClr val="003399"/>
                </a:solidFill>
              </a:rPr>
              <a:t>or to transact local business therein without first obtaining a franchise from the township, city or village. </a:t>
            </a:r>
          </a:p>
          <a:p>
            <a:pPr marL="0" indent="0">
              <a:buNone/>
            </a:pPr>
            <a:r>
              <a:rPr lang="en-US" sz="2000" i="1" dirty="0">
                <a:solidFill>
                  <a:srgbClr val="003399"/>
                </a:solidFill>
              </a:rPr>
              <a:t>…the right of all counties, townships, cities and villages to the reasonable control of their highways, streets, alleys and public places is hereby reserved to such local units of government.</a:t>
            </a:r>
          </a:p>
          <a:p>
            <a:pPr marL="0" indent="0">
              <a:buNone/>
            </a:pPr>
            <a:r>
              <a:rPr lang="en-US" sz="1400" i="1" dirty="0">
                <a:solidFill>
                  <a:srgbClr val="003399"/>
                </a:solidFill>
              </a:rPr>
              <a:t>See also Sections 22 &amp; 34 (Broad Local Powers), Sec 26 (No Loaning Credit), Sec 31 (Legislature cannot vacate or alter ROW </a:t>
            </a:r>
            <a:endParaRPr lang="en-US" sz="1400" dirty="0">
              <a:solidFill>
                <a:srgbClr val="003399"/>
              </a:solidFill>
            </a:endParaRPr>
          </a:p>
          <a:p>
            <a:pPr marL="0" indent="0">
              <a:buNone/>
            </a:pPr>
            <a:endParaRPr lang="en-US" dirty="0"/>
          </a:p>
        </p:txBody>
      </p:sp>
    </p:spTree>
    <p:extLst>
      <p:ext uri="{BB962C8B-B14F-4D97-AF65-F5344CB8AC3E}">
        <p14:creationId xmlns:p14="http://schemas.microsoft.com/office/powerpoint/2010/main" val="1263068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b="1" dirty="0"/>
            </a:br>
            <a:br>
              <a:rPr lang="en-US" b="1" dirty="0"/>
            </a:br>
            <a:br>
              <a:rPr lang="en-US" b="1" dirty="0"/>
            </a:br>
            <a:br>
              <a:rPr lang="en-US" b="1" dirty="0"/>
            </a:br>
            <a:r>
              <a:rPr lang="en-US" b="1" dirty="0"/>
              <a:t>AND 3</a:t>
            </a:r>
            <a:r>
              <a:rPr lang="en-US" b="1" baseline="30000" dirty="0"/>
              <a:t>RD</a:t>
            </a:r>
            <a:r>
              <a:rPr lang="en-US" b="1" dirty="0"/>
              <a:t>…</a:t>
            </a:r>
            <a:br>
              <a:rPr lang="en-US" b="1" dirty="0"/>
            </a:br>
            <a:br>
              <a:rPr lang="en-US" b="1" dirty="0"/>
            </a:br>
            <a:br>
              <a:rPr lang="en-US" b="1" dirty="0"/>
            </a:br>
            <a:br>
              <a:rPr lang="en-US" b="1" dirty="0"/>
            </a:br>
            <a:r>
              <a:rPr lang="en-US" b="1" dirty="0"/>
              <a:t>A PICTURE IS WORTH A THOUSAND WORDS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3557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 9</a:t>
            </a:r>
            <a:r>
              <a:rPr lang="en-US" b="1" baseline="30000" dirty="0"/>
              <a:t>TH</a:t>
            </a:r>
            <a:r>
              <a:rPr lang="en-US" b="1" dirty="0"/>
              <a:t> CIR CT </a:t>
            </a:r>
            <a:br>
              <a:rPr lang="en-US" b="1" dirty="0"/>
            </a:br>
            <a:r>
              <a:rPr lang="en-US" b="1" dirty="0"/>
              <a:t>SEE NICE CITY LIGHT POST? </a:t>
            </a:r>
          </a:p>
        </p:txBody>
      </p:sp>
      <p:pic>
        <p:nvPicPr>
          <p:cNvPr id="4" name="Picture"/>
          <p:cNvPicPr>
            <a:picLocks noGrp="1"/>
          </p:cNvPicPr>
          <p:nvPr>
            <p:ph idx="1"/>
          </p:nvPr>
        </p:nvPicPr>
        <p:blipFill>
          <a:blip r:embed="rId2"/>
          <a:stretch>
            <a:fillRect/>
          </a:stretch>
        </p:blipFill>
        <p:spPr>
          <a:xfrm>
            <a:off x="1036320" y="1417638"/>
            <a:ext cx="7071360" cy="4283487"/>
          </a:xfrm>
          <a:prstGeom prst="rect">
            <a:avLst/>
          </a:prstGeom>
        </p:spPr>
      </p:pic>
    </p:spTree>
    <p:extLst>
      <p:ext uri="{BB962C8B-B14F-4D97-AF65-F5344CB8AC3E}">
        <p14:creationId xmlns:p14="http://schemas.microsoft.com/office/powerpoint/2010/main" val="288513326"/>
      </p:ext>
    </p:extLst>
  </p:cSld>
  <p:clrMapOvr>
    <a:masterClrMapping/>
  </p:clrMapOvr>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powerpoint standard</Template>
  <TotalTime>12774</TotalTime>
  <Words>1209</Words>
  <Application>Microsoft Office PowerPoint</Application>
  <PresentationFormat>On-screen Show (4:3)</PresentationFormat>
  <Paragraphs>120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Brush Script MT</vt:lpstr>
      <vt:lpstr>Calibri</vt:lpstr>
      <vt:lpstr>Symbol</vt:lpstr>
      <vt:lpstr>Times New Roman</vt:lpstr>
      <vt:lpstr>2_Default Design</vt:lpstr>
      <vt:lpstr>PowerPoint Presentation</vt:lpstr>
      <vt:lpstr>        “Keep it simple shall we?” </vt:lpstr>
      <vt:lpstr>     THE ART OF ADVOCACY   1ST – LETS DISPENSE WITH THE CAREFULLY DESIGNED INDUSTRY NOMENCLATURE</vt:lpstr>
      <vt:lpstr>“SMALL” IS NOT “SMALL”</vt:lpstr>
      <vt:lpstr>“RIGHT OF WAY CELL TOWERS”</vt:lpstr>
      <vt:lpstr> 2nd - WHY ARE WE HERE? IT’S ALL ABOUT THE MONEY  “Sprint…to cut…network costs by relocating to…government-owned properties, which cost much less.”  http://www.recode.net/2016/1/15/11588832/sprint-finalizes-plan-to-trim-network-costs-by-up-to-1-billion  </vt:lpstr>
      <vt:lpstr>  </vt:lpstr>
      <vt:lpstr>    AND 3RD…    A PICTURE IS WORTH A THOUSAND WORDS</vt:lpstr>
      <vt:lpstr>US 9TH CIR CT  SEE NICE CITY LIGHT POST? </vt:lpstr>
      <vt:lpstr>IMAGINE CITY LIGHT POLE NOW</vt:lpstr>
      <vt:lpstr>WHY THE FUSS OVER “ SMALL” CELLS IN THE ROW?</vt:lpstr>
      <vt:lpstr>“SMALL” CELL DIMENSIONS:  28 CU FT … X 4</vt:lpstr>
      <vt:lpstr>PowerPoint Presentation</vt:lpstr>
      <vt:lpstr>CABLE INDUSTRY WIFI/WIRELESS (Per FCC Sec 621 Order)</vt:lpstr>
      <vt:lpstr> LINKS </vt:lpstr>
      <vt:lpstr>THE OTHER SHOE THE FCC CABLE ORDER</vt:lpstr>
      <vt:lpstr>The FCC Cable Order</vt:lpstr>
      <vt:lpstr>CONGRESS </vt:lpstr>
      <vt:lpstr>AND THIS ENDS WHERE?</vt:lpstr>
      <vt:lpstr>PowerPoint Presentation</vt:lpstr>
      <vt:lpstr>SOLUTIONS</vt:lpstr>
      <vt:lpstr>PowerPoint Presentation</vt:lpstr>
      <vt:lpstr>PowerPoint Presentation</vt:lpstr>
    </vt:vector>
  </TitlesOfParts>
  <Company>Kitch Drutchas Wagner Valitutti &amp; Sherbrook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 State and Federal Small Cell/Cable Franchise Laws, Rules and Proposed Rules Update</dc:title>
  <dc:creator>Webster, Lauren</dc:creator>
  <cp:lastModifiedBy>Rad, Javan</cp:lastModifiedBy>
  <cp:revision>1475</cp:revision>
  <cp:lastPrinted>2019-08-13T18:01:13Z</cp:lastPrinted>
  <dcterms:created xsi:type="dcterms:W3CDTF">2019-01-25T21:02:09Z</dcterms:created>
  <dcterms:modified xsi:type="dcterms:W3CDTF">2020-02-13T14:25:02Z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20200211113216785</vt:lpwstr>
  </property>
</Properties>
</file>